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
  </p:notesMasterIdLst>
  <p:sldIdLst>
    <p:sldId id="436" r:id="rId2"/>
    <p:sldId id="429" r:id="rId3"/>
    <p:sldId id="435" r:id="rId4"/>
    <p:sldId id="431" r:id="rId5"/>
    <p:sldId id="438" r:id="rId6"/>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3" userDrawn="1">
          <p15:clr>
            <a:srgbClr val="A4A3A4"/>
          </p15:clr>
        </p15:guide>
        <p15:guide id="2" pos="2160" userDrawn="1">
          <p15:clr>
            <a:srgbClr val="A4A3A4"/>
          </p15:clr>
        </p15:guide>
        <p15:guide id="3" pos="346" userDrawn="1">
          <p15:clr>
            <a:srgbClr val="A4A3A4"/>
          </p15:clr>
        </p15:guide>
        <p15:guide id="4" pos="3974" userDrawn="1">
          <p15:clr>
            <a:srgbClr val="A4A3A4"/>
          </p15:clr>
        </p15:guide>
        <p15:guide id="5" orient="horz" pos="4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3894"/>
    <a:srgbClr val="000000"/>
    <a:srgbClr val="FBFBFB"/>
    <a:srgbClr val="F3F3F3"/>
    <a:srgbClr val="F9F9F9"/>
    <a:srgbClr val="E8E8E8"/>
    <a:srgbClr val="FFFFFF"/>
    <a:srgbClr val="002060"/>
    <a:srgbClr val="F2F2F2"/>
    <a:srgbClr val="00CC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3" autoAdjust="0"/>
    <p:restoredTop sz="94660"/>
  </p:normalViewPr>
  <p:slideViewPr>
    <p:cSldViewPr snapToGrid="0">
      <p:cViewPr>
        <p:scale>
          <a:sx n="100" d="100"/>
          <a:sy n="100" d="100"/>
        </p:scale>
        <p:origin x="1440" y="-2640"/>
      </p:cViewPr>
      <p:guideLst>
        <p:guide orient="horz" pos="3143"/>
        <p:guide pos="2160"/>
        <p:guide pos="346"/>
        <p:guide pos="3974"/>
        <p:guide orient="horz" pos="444"/>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6BD0F8-095A-4650-8A59-0C73901805C0}" type="datetimeFigureOut">
              <a:rPr lang="zh-TW" altLang="en-US" smtClean="0"/>
              <a:t>2025/11/28</a:t>
            </a:fld>
            <a:endParaRPr lang="zh-TW" altLang="en-US"/>
          </a:p>
        </p:txBody>
      </p:sp>
      <p:sp>
        <p:nvSpPr>
          <p:cNvPr id="4" name="投影片影像版面配置區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4F4FDF-4EB5-48A2-BA2A-ECCFF05B8C8B}" type="slidenum">
              <a:rPr lang="zh-TW" altLang="en-US" smtClean="0"/>
              <a:t>‹#›</a:t>
            </a:fld>
            <a:endParaRPr lang="zh-TW" altLang="en-US"/>
          </a:p>
        </p:txBody>
      </p:sp>
    </p:spTree>
    <p:extLst>
      <p:ext uri="{BB962C8B-B14F-4D97-AF65-F5344CB8AC3E}">
        <p14:creationId xmlns:p14="http://schemas.microsoft.com/office/powerpoint/2010/main" val="2886013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TW" altLang="en-US"/>
              <a:t>按一下以編輯母片標題樣式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B0047F92-85C6-4AA9-B537-73F24614AD25}" type="datetimeFigureOut">
              <a:rPr lang="zh-TW" altLang="en-US" smtClean="0"/>
              <a:t>2025/11/28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3907118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0047F92-85C6-4AA9-B537-73F24614AD25}" type="datetimeFigureOut">
              <a:rPr lang="zh-TW" altLang="en-US" smtClean="0"/>
              <a:t>2025/11/28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2318804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0047F92-85C6-4AA9-B537-73F24614AD25}" type="datetimeFigureOut">
              <a:rPr lang="zh-TW" altLang="en-US" smtClean="0"/>
              <a:t>2025/11/28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3550082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0047F92-85C6-4AA9-B537-73F24614AD25}" type="datetimeFigureOut">
              <a:rPr lang="zh-TW" altLang="en-US" smtClean="0"/>
              <a:t>2025/11/28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151607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zh-TW" altLang="en-US"/>
              <a:t>按一下以編輯母片標題樣式</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0047F92-85C6-4AA9-B537-73F24614AD25}" type="datetimeFigureOut">
              <a:rPr lang="zh-TW" altLang="en-US" smtClean="0"/>
              <a:t>2025/11/28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1907842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0047F92-85C6-4AA9-B537-73F24614AD25}" type="datetimeFigureOut">
              <a:rPr lang="zh-TW" altLang="en-US" smtClean="0"/>
              <a:t>2025/11/28</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830465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472381" y="3618442"/>
            <a:ext cx="2901255" cy="532218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3471863" y="3618442"/>
            <a:ext cx="2915543" cy="532218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0047F92-85C6-4AA9-B537-73F24614AD25}" type="datetimeFigureOut">
              <a:rPr lang="zh-TW" altLang="en-US" smtClean="0"/>
              <a:t>2025/11/28</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3199335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0047F92-85C6-4AA9-B537-73F24614AD25}" type="datetimeFigureOut">
              <a:rPr lang="zh-TW" altLang="en-US" smtClean="0"/>
              <a:t>2025/11/28</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2832096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047F92-85C6-4AA9-B537-73F24614AD25}" type="datetimeFigureOut">
              <a:rPr lang="zh-TW" altLang="en-US" smtClean="0"/>
              <a:t>2025/11/28</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3319365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0047F92-85C6-4AA9-B537-73F24614AD25}" type="datetimeFigureOut">
              <a:rPr lang="zh-TW" altLang="en-US" smtClean="0"/>
              <a:t>2025/11/28</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1382517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0047F92-85C6-4AA9-B537-73F24614AD25}" type="datetimeFigureOut">
              <a:rPr lang="zh-TW" altLang="en-US" smtClean="0"/>
              <a:t>2025/11/28</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1171899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82000"/>
                  </a:schemeClr>
                </a:solidFill>
              </a:defRPr>
            </a:lvl1pPr>
          </a:lstStyle>
          <a:p>
            <a:fld id="{B0047F92-85C6-4AA9-B537-73F24614AD25}" type="datetimeFigureOut">
              <a:rPr lang="zh-TW" altLang="en-US" smtClean="0"/>
              <a:t>2025/11/28</a:t>
            </a:fld>
            <a:endParaRPr lang="zh-TW"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zh-TW"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82000"/>
                  </a:schemeClr>
                </a:solidFill>
              </a:defRPr>
            </a:lvl1pPr>
          </a:lstStyle>
          <a:p>
            <a:fld id="{BBB3FF04-F921-4F6A-9D97-8CA4E7C60CC1}" type="slidenum">
              <a:rPr lang="zh-TW" altLang="en-US" smtClean="0"/>
              <a:t>‹#›</a:t>
            </a:fld>
            <a:endParaRPr lang="zh-TW" altLang="en-US"/>
          </a:p>
        </p:txBody>
      </p:sp>
    </p:spTree>
    <p:extLst>
      <p:ext uri="{BB962C8B-B14F-4D97-AF65-F5344CB8AC3E}">
        <p14:creationId xmlns:p14="http://schemas.microsoft.com/office/powerpoint/2010/main" val="2493093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D52EB-77ED-7083-DD8B-BF9C31A22898}"/>
            </a:ext>
          </a:extLst>
        </p:cNvPr>
        <p:cNvGrpSpPr/>
        <p:nvPr/>
      </p:nvGrpSpPr>
      <p:grpSpPr>
        <a:xfrm>
          <a:off x="0" y="0"/>
          <a:ext cx="0" cy="0"/>
          <a:chOff x="0" y="0"/>
          <a:chExt cx="0" cy="0"/>
        </a:xfrm>
      </p:grpSpPr>
      <p:sp>
        <p:nvSpPr>
          <p:cNvPr id="8" name="矩形 7">
            <a:extLst>
              <a:ext uri="{FF2B5EF4-FFF2-40B4-BE49-F238E27FC236}">
                <a16:creationId xmlns:a16="http://schemas.microsoft.com/office/drawing/2014/main" id="{6A5B825B-7657-9042-FEF0-04DFC39C77B4}"/>
              </a:ext>
            </a:extLst>
          </p:cNvPr>
          <p:cNvSpPr/>
          <p:nvPr/>
        </p:nvSpPr>
        <p:spPr>
          <a:xfrm>
            <a:off x="0" y="5547576"/>
            <a:ext cx="6858000" cy="396062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8B65DC08-6880-D631-35AE-AB3CA3F93209}"/>
              </a:ext>
            </a:extLst>
          </p:cNvPr>
          <p:cNvSpPr/>
          <p:nvPr/>
        </p:nvSpPr>
        <p:spPr>
          <a:xfrm>
            <a:off x="0" y="9366000"/>
            <a:ext cx="6858000" cy="540000"/>
          </a:xfrm>
          <a:prstGeom prst="rect">
            <a:avLst/>
          </a:prstGeom>
          <a:solidFill>
            <a:srgbClr val="0738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文字, 字型, 螢幕擷取畫面, 圖形 的圖片&#10;&#10;自動產生的描述">
            <a:extLst>
              <a:ext uri="{FF2B5EF4-FFF2-40B4-BE49-F238E27FC236}">
                <a16:creationId xmlns:a16="http://schemas.microsoft.com/office/drawing/2014/main" id="{3F622519-0082-65FC-F5D0-53626CA06A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091" y="799010"/>
            <a:ext cx="2328524" cy="522369"/>
          </a:xfrm>
          <a:prstGeom prst="rect">
            <a:avLst/>
          </a:prstGeom>
        </p:spPr>
      </p:pic>
      <p:sp>
        <p:nvSpPr>
          <p:cNvPr id="19" name="文字方塊 18">
            <a:extLst>
              <a:ext uri="{FF2B5EF4-FFF2-40B4-BE49-F238E27FC236}">
                <a16:creationId xmlns:a16="http://schemas.microsoft.com/office/drawing/2014/main" id="{ED550358-E344-98E2-E8AF-356424077CB0}"/>
              </a:ext>
            </a:extLst>
          </p:cNvPr>
          <p:cNvSpPr txBox="1"/>
          <p:nvPr/>
        </p:nvSpPr>
        <p:spPr>
          <a:xfrm>
            <a:off x="549275" y="6805435"/>
            <a:ext cx="5965826" cy="824456"/>
          </a:xfrm>
          <a:prstGeom prst="rect">
            <a:avLst/>
          </a:prstGeom>
          <a:noFill/>
        </p:spPr>
        <p:txBody>
          <a:bodyPr wrap="square">
            <a:spAutoFit/>
          </a:bodyPr>
          <a:lstStyle/>
          <a:p>
            <a:pPr>
              <a:lnSpc>
                <a:spcPts val="3000"/>
              </a:lnSpc>
            </a:pPr>
            <a:r>
              <a:rPr lang="en-US" altLang="zh-TW" sz="2000" b="1" dirty="0">
                <a:solidFill>
                  <a:srgbClr val="073894"/>
                </a:solidFill>
                <a:latin typeface="微軟正黑體" panose="020B0604030504040204" pitchFamily="34" charset="-120"/>
                <a:ea typeface="微軟正黑體" panose="020B0604030504040204" pitchFamily="34" charset="-120"/>
              </a:rPr>
              <a:t>CarbDurax™ </a:t>
            </a:r>
            <a:r>
              <a:rPr lang="en-US" altLang="zh-TW" dirty="0">
                <a:solidFill>
                  <a:srgbClr val="073894"/>
                </a:solidFill>
                <a:latin typeface="微軟正黑體" panose="020B0604030504040204" pitchFamily="34" charset="-120"/>
                <a:ea typeface="微軟正黑體" panose="020B0604030504040204" pitchFamily="34" charset="-120"/>
              </a:rPr>
              <a:t>Carbon Fiber Proactive Wear-Resistant Coating Series</a:t>
            </a:r>
            <a:endParaRPr lang="en-US" altLang="zh-TW" sz="2000" dirty="0">
              <a:solidFill>
                <a:srgbClr val="073894"/>
              </a:solidFill>
              <a:latin typeface="微軟正黑體" panose="020B0604030504040204" pitchFamily="34" charset="-120"/>
              <a:ea typeface="微軟正黑體" panose="020B0604030504040204" pitchFamily="34" charset="-120"/>
            </a:endParaRPr>
          </a:p>
        </p:txBody>
      </p:sp>
      <p:sp>
        <p:nvSpPr>
          <p:cNvPr id="21" name="文字方塊 20">
            <a:extLst>
              <a:ext uri="{FF2B5EF4-FFF2-40B4-BE49-F238E27FC236}">
                <a16:creationId xmlns:a16="http://schemas.microsoft.com/office/drawing/2014/main" id="{57218932-22BE-F604-CAEF-4FFD4C86D865}"/>
              </a:ext>
            </a:extLst>
          </p:cNvPr>
          <p:cNvSpPr txBox="1"/>
          <p:nvPr/>
        </p:nvSpPr>
        <p:spPr>
          <a:xfrm>
            <a:off x="560091" y="8205633"/>
            <a:ext cx="3600429" cy="276999"/>
          </a:xfrm>
          <a:prstGeom prst="rect">
            <a:avLst/>
          </a:prstGeom>
          <a:noFill/>
        </p:spPr>
        <p:txBody>
          <a:bodyPr wrap="square">
            <a:spAutoFit/>
          </a:bodyPr>
          <a:lstStyle/>
          <a:p>
            <a:r>
              <a:rPr lang="en-US" altLang="zh-TW" sz="1200" dirty="0">
                <a:latin typeface="微軟正黑體" panose="020B0604030504040204" pitchFamily="34" charset="-120"/>
                <a:ea typeface="微軟正黑體" panose="020B0604030504040204" pitchFamily="34" charset="-120"/>
              </a:rPr>
              <a:t>Revision Date</a:t>
            </a:r>
            <a:r>
              <a:rPr lang="zh-TW" altLang="en-US" sz="1200" dirty="0">
                <a:latin typeface="微軟正黑體" panose="020B0604030504040204" pitchFamily="34" charset="-120"/>
                <a:ea typeface="微軟正黑體" panose="020B0604030504040204" pitchFamily="34" charset="-120"/>
              </a:rPr>
              <a:t>：</a:t>
            </a:r>
            <a:r>
              <a:rPr lang="en-US" altLang="zh-TW" sz="1200" dirty="0">
                <a:latin typeface="微軟正黑體" panose="020B0604030504040204" pitchFamily="34" charset="-120"/>
                <a:ea typeface="微軟正黑體" panose="020B0604030504040204" pitchFamily="34" charset="-120"/>
              </a:rPr>
              <a:t>2025/11/28</a:t>
            </a:r>
            <a:endParaRPr lang="zh-TW" altLang="en-US" sz="1200" dirty="0"/>
          </a:p>
        </p:txBody>
      </p:sp>
      <p:sp>
        <p:nvSpPr>
          <p:cNvPr id="22" name="矩形 21">
            <a:extLst>
              <a:ext uri="{FF2B5EF4-FFF2-40B4-BE49-F238E27FC236}">
                <a16:creationId xmlns:a16="http://schemas.microsoft.com/office/drawing/2014/main" id="{8993120F-E043-9A73-452E-28DDC571887B}"/>
              </a:ext>
            </a:extLst>
          </p:cNvPr>
          <p:cNvSpPr/>
          <p:nvPr/>
        </p:nvSpPr>
        <p:spPr>
          <a:xfrm>
            <a:off x="549275" y="9508202"/>
            <a:ext cx="5754042" cy="246221"/>
          </a:xfrm>
          <a:prstGeom prst="rect">
            <a:avLst/>
          </a:prstGeom>
          <a:noFill/>
        </p:spPr>
        <p:txBody>
          <a:bodyPr wrap="square" lIns="91440" tIns="45720" rIns="91440" bIns="45720">
            <a:spAutoFit/>
          </a:bodyPr>
          <a:lstStyle/>
          <a:p>
            <a:pPr algn="ctr"/>
            <a:r>
              <a:rPr lang="en-US" altLang="zh-TW" sz="1000" cap="none" spc="180" dirty="0">
                <a:ln w="0"/>
                <a:solidFill>
                  <a:schemeClr val="bg1"/>
                </a:solidFill>
                <a:latin typeface="Roboto" panose="02000000000000000000" pitchFamily="2" charset="0"/>
                <a:ea typeface="Roboto" panose="02000000000000000000" pitchFamily="2" charset="0"/>
                <a:cs typeface="Roboto" panose="02000000000000000000" pitchFamily="2" charset="0"/>
              </a:rPr>
              <a:t>THERMOLYSIS Co., Ltd.</a:t>
            </a:r>
            <a:endParaRPr lang="zh-TW" altLang="en-US" sz="1000" cap="none" spc="180" dirty="0">
              <a:ln w="0"/>
              <a:solidFill>
                <a:schemeClr val="bg1"/>
              </a:solidFill>
              <a:latin typeface="Roboto" panose="02000000000000000000" pitchFamily="2" charset="0"/>
              <a:cs typeface="Roboto" panose="02000000000000000000" pitchFamily="2" charset="0"/>
            </a:endParaRPr>
          </a:p>
        </p:txBody>
      </p:sp>
      <p:sp>
        <p:nvSpPr>
          <p:cNvPr id="25" name="文字方塊 24">
            <a:extLst>
              <a:ext uri="{FF2B5EF4-FFF2-40B4-BE49-F238E27FC236}">
                <a16:creationId xmlns:a16="http://schemas.microsoft.com/office/drawing/2014/main" id="{DB8C4374-AD1C-FA45-5E17-1096CAE860F6}"/>
              </a:ext>
            </a:extLst>
          </p:cNvPr>
          <p:cNvSpPr txBox="1"/>
          <p:nvPr/>
        </p:nvSpPr>
        <p:spPr>
          <a:xfrm>
            <a:off x="549274" y="7745750"/>
            <a:ext cx="3600429" cy="433837"/>
          </a:xfrm>
          <a:prstGeom prst="rect">
            <a:avLst/>
          </a:prstGeom>
          <a:noFill/>
        </p:spPr>
        <p:txBody>
          <a:bodyPr wrap="square">
            <a:spAutoFit/>
          </a:bodyPr>
          <a:lstStyle/>
          <a:p>
            <a:pPr>
              <a:lnSpc>
                <a:spcPts val="3000"/>
              </a:lnSpc>
            </a:pPr>
            <a:r>
              <a:rPr lang="en-US" altLang="zh-TW" sz="1400" b="1" dirty="0">
                <a:latin typeface="微軟正黑體" panose="020B0604030504040204" pitchFamily="34" charset="-120"/>
                <a:ea typeface="微軟正黑體" panose="020B0604030504040204" pitchFamily="34" charset="-120"/>
              </a:rPr>
              <a:t>Product Specifications</a:t>
            </a:r>
            <a:endParaRPr lang="zh-TW" altLang="en-US" sz="1400" b="1" dirty="0">
              <a:latin typeface="微軟正黑體" panose="020B0604030504040204" pitchFamily="34" charset="-120"/>
              <a:ea typeface="微軟正黑體" panose="020B0604030504040204" pitchFamily="34" charset="-120"/>
            </a:endParaRPr>
          </a:p>
        </p:txBody>
      </p:sp>
      <p:pic>
        <p:nvPicPr>
          <p:cNvPr id="3" name="圖片 2" descr="一張含有 天空, 工程, 鋼, 管線 的圖片&#10;&#10;AI 產生的內容可能不正確。">
            <a:extLst>
              <a:ext uri="{FF2B5EF4-FFF2-40B4-BE49-F238E27FC236}">
                <a16:creationId xmlns:a16="http://schemas.microsoft.com/office/drawing/2014/main" id="{4D932AF7-8C7E-EC82-1CC8-F3917A677934}"/>
              </a:ext>
            </a:extLst>
          </p:cNvPr>
          <p:cNvPicPr>
            <a:picLocks noChangeAspect="1"/>
          </p:cNvPicPr>
          <p:nvPr/>
        </p:nvPicPr>
        <p:blipFill>
          <a:blip r:embed="rId3">
            <a:extLst>
              <a:ext uri="{28A0092B-C50C-407E-A947-70E740481C1C}">
                <a14:useLocalDpi xmlns:a14="http://schemas.microsoft.com/office/drawing/2010/main" val="0"/>
              </a:ext>
            </a:extLst>
          </a:blip>
          <a:srcRect l="7763" r="7697"/>
          <a:stretch>
            <a:fillRect/>
          </a:stretch>
        </p:blipFill>
        <p:spPr>
          <a:xfrm>
            <a:off x="0" y="1745274"/>
            <a:ext cx="6858000" cy="4552031"/>
          </a:xfrm>
          <a:prstGeom prst="rect">
            <a:avLst/>
          </a:prstGeom>
        </p:spPr>
      </p:pic>
      <p:sp>
        <p:nvSpPr>
          <p:cNvPr id="6" name="矩形 5">
            <a:extLst>
              <a:ext uri="{FF2B5EF4-FFF2-40B4-BE49-F238E27FC236}">
                <a16:creationId xmlns:a16="http://schemas.microsoft.com/office/drawing/2014/main" id="{F76CD596-51E0-F92A-66D2-44E343CC9784}"/>
              </a:ext>
            </a:extLst>
          </p:cNvPr>
          <p:cNvSpPr/>
          <p:nvPr/>
        </p:nvSpPr>
        <p:spPr>
          <a:xfrm>
            <a:off x="-2704" y="1745274"/>
            <a:ext cx="6858000" cy="4552031"/>
          </a:xfrm>
          <a:prstGeom prst="rect">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文字方塊 6">
            <a:extLst>
              <a:ext uri="{FF2B5EF4-FFF2-40B4-BE49-F238E27FC236}">
                <a16:creationId xmlns:a16="http://schemas.microsoft.com/office/drawing/2014/main" id="{4B307362-AF1D-08BF-509F-0A36375655A7}"/>
              </a:ext>
            </a:extLst>
          </p:cNvPr>
          <p:cNvSpPr txBox="1"/>
          <p:nvPr/>
        </p:nvSpPr>
        <p:spPr>
          <a:xfrm>
            <a:off x="560091" y="3641785"/>
            <a:ext cx="5748634" cy="769441"/>
          </a:xfrm>
          <a:prstGeom prst="rect">
            <a:avLst/>
          </a:prstGeom>
          <a:noFill/>
        </p:spPr>
        <p:txBody>
          <a:bodyPr wrap="square">
            <a:spAutoFit/>
          </a:bodyPr>
          <a:lstStyle/>
          <a:p>
            <a:pPr algn="dist"/>
            <a:r>
              <a:rPr lang="en-US" altLang="zh-TW" sz="4400" b="1" dirty="0">
                <a:solidFill>
                  <a:schemeClr val="bg1"/>
                </a:solidFill>
                <a:latin typeface="微軟正黑體" panose="020B0604030504040204" pitchFamily="34" charset="-120"/>
                <a:ea typeface="微軟正黑體" panose="020B0604030504040204" pitchFamily="34" charset="-120"/>
              </a:rPr>
              <a:t>Thermolysis Co., Ltd.</a:t>
            </a:r>
            <a:endParaRPr lang="zh-TW" altLang="en-US"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60267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A80AE-AF67-D513-F7EC-7B505EC42BC7}"/>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B6C91629-D50D-1185-57CF-0D97A4B14989}"/>
              </a:ext>
            </a:extLst>
          </p:cNvPr>
          <p:cNvSpPr/>
          <p:nvPr/>
        </p:nvSpPr>
        <p:spPr>
          <a:xfrm>
            <a:off x="0" y="9366000"/>
            <a:ext cx="6858000" cy="540000"/>
          </a:xfrm>
          <a:prstGeom prst="rect">
            <a:avLst/>
          </a:prstGeom>
          <a:solidFill>
            <a:srgbClr val="0738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9BFF5419-7498-CF90-9FE9-08EF80EDA19F}"/>
              </a:ext>
            </a:extLst>
          </p:cNvPr>
          <p:cNvSpPr/>
          <p:nvPr/>
        </p:nvSpPr>
        <p:spPr>
          <a:xfrm>
            <a:off x="4617720" y="9508202"/>
            <a:ext cx="1501140" cy="246221"/>
          </a:xfrm>
          <a:prstGeom prst="rect">
            <a:avLst/>
          </a:prstGeom>
          <a:noFill/>
        </p:spPr>
        <p:txBody>
          <a:bodyPr wrap="square" lIns="91440" tIns="45720" rIns="91440" bIns="45720">
            <a:spAutoFit/>
          </a:bodyPr>
          <a:lstStyle/>
          <a:p>
            <a:pPr algn="r"/>
            <a:r>
              <a:rPr lang="en-US" altLang="zh-TW" sz="1000" cap="none" spc="180" dirty="0">
                <a:ln w="0"/>
                <a:solidFill>
                  <a:schemeClr val="bg1"/>
                </a:solidFill>
                <a:latin typeface="Roboto" panose="02000000000000000000" pitchFamily="2" charset="0"/>
                <a:ea typeface="Roboto" panose="02000000000000000000" pitchFamily="2" charset="0"/>
                <a:cs typeface="Roboto" panose="02000000000000000000" pitchFamily="2" charset="0"/>
              </a:rPr>
              <a:t>THERMOLYSIS</a:t>
            </a:r>
            <a:r>
              <a:rPr lang="zh-TW" altLang="en-US" sz="1000" cap="none" spc="180" dirty="0">
                <a:ln w="0"/>
                <a:solidFill>
                  <a:schemeClr val="bg1"/>
                </a:solidFill>
                <a:latin typeface="Roboto" panose="02000000000000000000" pitchFamily="2" charset="0"/>
                <a:ea typeface="Roboto" panose="02000000000000000000" pitchFamily="2" charset="0"/>
                <a:cs typeface="Roboto" panose="02000000000000000000" pitchFamily="2" charset="0"/>
              </a:rPr>
              <a:t>｜</a:t>
            </a:r>
            <a:endParaRPr lang="zh-TW" altLang="en-US" sz="1000" cap="none" spc="180" dirty="0">
              <a:ln w="0"/>
              <a:solidFill>
                <a:schemeClr val="bg1"/>
              </a:solidFill>
              <a:latin typeface="Roboto" panose="02000000000000000000" pitchFamily="2" charset="0"/>
              <a:cs typeface="Roboto" panose="02000000000000000000" pitchFamily="2" charset="0"/>
            </a:endParaRPr>
          </a:p>
        </p:txBody>
      </p:sp>
      <p:sp>
        <p:nvSpPr>
          <p:cNvPr id="2" name="矩形 1">
            <a:extLst>
              <a:ext uri="{FF2B5EF4-FFF2-40B4-BE49-F238E27FC236}">
                <a16:creationId xmlns:a16="http://schemas.microsoft.com/office/drawing/2014/main" id="{59F61512-99EA-12B1-6E70-A3461A4BE707}"/>
              </a:ext>
            </a:extLst>
          </p:cNvPr>
          <p:cNvSpPr/>
          <p:nvPr/>
        </p:nvSpPr>
        <p:spPr>
          <a:xfrm>
            <a:off x="5954395" y="9514298"/>
            <a:ext cx="391542" cy="246221"/>
          </a:xfrm>
          <a:prstGeom prst="rect">
            <a:avLst/>
          </a:prstGeom>
          <a:noFill/>
        </p:spPr>
        <p:txBody>
          <a:bodyPr wrap="square" lIns="91440" tIns="45720" rIns="91440" bIns="45720">
            <a:spAutoFit/>
          </a:bodyPr>
          <a:lstStyle/>
          <a:p>
            <a:r>
              <a:rPr lang="en-US" altLang="zh-TW" sz="1000" spc="180" dirty="0">
                <a:ln w="0"/>
                <a:solidFill>
                  <a:schemeClr val="bg1"/>
                </a:solidFill>
                <a:latin typeface="Roboto" panose="02000000000000000000" pitchFamily="2" charset="0"/>
                <a:ea typeface="Roboto" panose="02000000000000000000" pitchFamily="2" charset="0"/>
                <a:cs typeface="Roboto" panose="02000000000000000000" pitchFamily="2" charset="0"/>
              </a:rPr>
              <a:t>01</a:t>
            </a:r>
            <a:endParaRPr lang="zh-TW" altLang="en-US" sz="1000" spc="180" dirty="0">
              <a:ln w="0"/>
              <a:solidFill>
                <a:schemeClr val="bg1"/>
              </a:solidFill>
              <a:latin typeface="Roboto" panose="02000000000000000000" pitchFamily="2" charset="0"/>
              <a:cs typeface="Roboto" panose="02000000000000000000" pitchFamily="2" charset="0"/>
            </a:endParaRPr>
          </a:p>
        </p:txBody>
      </p:sp>
      <p:sp>
        <p:nvSpPr>
          <p:cNvPr id="68" name="矩形 67">
            <a:extLst>
              <a:ext uri="{FF2B5EF4-FFF2-40B4-BE49-F238E27FC236}">
                <a16:creationId xmlns:a16="http://schemas.microsoft.com/office/drawing/2014/main" id="{5E961856-AA9F-D023-793D-BA8D49C9EC8B}"/>
              </a:ext>
            </a:extLst>
          </p:cNvPr>
          <p:cNvSpPr/>
          <p:nvPr/>
        </p:nvSpPr>
        <p:spPr>
          <a:xfrm>
            <a:off x="0" y="0"/>
            <a:ext cx="6858000" cy="108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FCDF793F-AFC9-625B-2F85-C43625C8D71A}"/>
              </a:ext>
            </a:extLst>
          </p:cNvPr>
          <p:cNvSpPr txBox="1"/>
          <p:nvPr/>
        </p:nvSpPr>
        <p:spPr>
          <a:xfrm>
            <a:off x="586487" y="306653"/>
            <a:ext cx="5425693" cy="584775"/>
          </a:xfrm>
          <a:prstGeom prst="rect">
            <a:avLst/>
          </a:prstGeom>
          <a:noFill/>
        </p:spPr>
        <p:txBody>
          <a:bodyPr wrap="square">
            <a:spAutoFit/>
          </a:bodyPr>
          <a:lstStyle/>
          <a:p>
            <a:r>
              <a:rPr lang="en-US" altLang="zh-TW" sz="1600" b="1" dirty="0">
                <a:solidFill>
                  <a:srgbClr val="073894"/>
                </a:solidFill>
                <a:effectLst/>
                <a:latin typeface="微軟正黑體" panose="020B0604030504040204" pitchFamily="34" charset="-120"/>
                <a:ea typeface="微軟正黑體" panose="020B0604030504040204" pitchFamily="34" charset="-120"/>
                <a:cs typeface="Times New Roman" panose="02020603050405020304" pitchFamily="18" charset="0"/>
              </a:rPr>
              <a:t>CarbDurax™  Carbon Fiber Proactive Wear-Resistant Coating Series</a:t>
            </a:r>
            <a:endParaRPr lang="zh-TW" altLang="en-US" sz="1600" dirty="0">
              <a:solidFill>
                <a:srgbClr val="073894"/>
              </a:solidFill>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id="{933D3973-2AC0-8562-9B80-2F14BEC3113F}"/>
              </a:ext>
            </a:extLst>
          </p:cNvPr>
          <p:cNvSpPr txBox="1"/>
          <p:nvPr/>
        </p:nvSpPr>
        <p:spPr>
          <a:xfrm>
            <a:off x="549275" y="1299566"/>
            <a:ext cx="5759450" cy="261610"/>
          </a:xfrm>
          <a:prstGeom prst="rect">
            <a:avLst/>
          </a:prstGeom>
          <a:noFill/>
        </p:spPr>
        <p:txBody>
          <a:bodyPr wrap="square">
            <a:spAutoFit/>
          </a:bodyPr>
          <a:lstStyle/>
          <a:p>
            <a:r>
              <a:rPr lang="en-US" altLang="zh-TW" sz="1100" b="1" dirty="0">
                <a:latin typeface="微軟正黑體" panose="020B0604030504040204" pitchFamily="34" charset="-120"/>
                <a:ea typeface="微軟正黑體" panose="020B0604030504040204" pitchFamily="34" charset="-120"/>
              </a:rPr>
              <a:t>【Ⅰ. Basic Information】</a:t>
            </a:r>
            <a:endParaRPr lang="zh-TW" altLang="en-US" sz="1100" b="1" dirty="0">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99248630-9B63-F353-A438-D0997143EB68}"/>
              </a:ext>
            </a:extLst>
          </p:cNvPr>
          <p:cNvSpPr txBox="1"/>
          <p:nvPr/>
        </p:nvSpPr>
        <p:spPr>
          <a:xfrm>
            <a:off x="586487" y="1641104"/>
            <a:ext cx="5759450" cy="4784708"/>
          </a:xfrm>
          <a:prstGeom prst="rect">
            <a:avLst/>
          </a:prstGeom>
          <a:noFill/>
        </p:spPr>
        <p:txBody>
          <a:bodyPr wrap="square">
            <a:spAutoFit/>
          </a:bodyPr>
          <a:lstStyle/>
          <a:p>
            <a:pPr>
              <a:lnSpc>
                <a:spcPts val="1800"/>
              </a:lnSpc>
            </a:pPr>
            <a:r>
              <a:rPr lang="zh-TW" altLang="en-US" sz="105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 </a:t>
            </a:r>
            <a:r>
              <a:rPr lang="en-US" altLang="zh-TW" sz="1050" b="1" dirty="0">
                <a:solidFill>
                  <a:schemeClr val="tx1">
                    <a:lumMod val="65000"/>
                    <a:lumOff val="35000"/>
                  </a:schemeClr>
                </a:solidFill>
                <a:latin typeface="微軟正黑體" panose="020B0604030504040204" pitchFamily="34" charset="-120"/>
                <a:ea typeface="微軟正黑體" panose="020B0604030504040204" pitchFamily="34" charset="-120"/>
              </a:rPr>
              <a:t>Product Name</a:t>
            </a:r>
            <a:r>
              <a:rPr lang="zh-TW" altLang="en-US" sz="1050" b="1" dirty="0">
                <a:solidFill>
                  <a:schemeClr val="tx1">
                    <a:lumMod val="65000"/>
                    <a:lumOff val="35000"/>
                  </a:schemeClr>
                </a:solidFill>
                <a:latin typeface="微軟正黑體" panose="020B0604030504040204" pitchFamily="34" charset="-120"/>
                <a:ea typeface="微軟正黑體" panose="020B0604030504040204" pitchFamily="34" charset="-120"/>
              </a:rPr>
              <a:t>：</a:t>
            </a:r>
            <a:endParaRPr lang="zh-TW" altLang="en-US" sz="1050"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lnSpc>
                <a:spcPts val="1800"/>
              </a:lnSpc>
            </a:pPr>
            <a:r>
              <a:rPr lang="zh-TW" altLang="en-US" sz="105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 </a:t>
            </a:r>
            <a:r>
              <a:rPr lang="en-US" altLang="zh-TW" sz="1050" b="1" dirty="0">
                <a:solidFill>
                  <a:schemeClr val="tx1">
                    <a:lumMod val="65000"/>
                    <a:lumOff val="35000"/>
                  </a:schemeClr>
                </a:solidFill>
                <a:latin typeface="微軟正黑體" panose="020B0604030504040204" pitchFamily="34" charset="-120"/>
                <a:ea typeface="微軟正黑體" panose="020B0604030504040204" pitchFamily="34" charset="-120"/>
              </a:rPr>
              <a:t>Product Model</a:t>
            </a:r>
            <a:r>
              <a:rPr lang="zh-TW" altLang="en-US" sz="1050" b="1" dirty="0">
                <a:solidFill>
                  <a:schemeClr val="tx1">
                    <a:lumMod val="65000"/>
                    <a:lumOff val="35000"/>
                  </a:schemeClr>
                </a:solidFill>
                <a:latin typeface="微軟正黑體" panose="020B0604030504040204" pitchFamily="34" charset="-120"/>
                <a:ea typeface="微軟正黑體" panose="020B0604030504040204" pitchFamily="34" charset="-120"/>
              </a:rPr>
              <a:t>：</a:t>
            </a:r>
            <a:endParaRPr lang="en-US" altLang="zh-TW" sz="105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lnSpc>
                <a:spcPts val="1800"/>
              </a:lnSpc>
            </a:pPr>
            <a:r>
              <a:rPr lang="en-US" altLang="zh-TW" sz="1050" dirty="0">
                <a:solidFill>
                  <a:schemeClr val="tx1">
                    <a:lumMod val="65000"/>
                    <a:lumOff val="35000"/>
                  </a:schemeClr>
                </a:solidFill>
                <a:latin typeface="微軟正黑體" panose="020B0604030504040204" pitchFamily="34" charset="-120"/>
                <a:ea typeface="微軟正黑體" panose="020B0604030504040204" pitchFamily="34" charset="-120"/>
              </a:rPr>
              <a:t>This product is available in four models, classified by the particle size of the handled material and the application surface—flat, vertical, or sloped—to provide more accurate usage options.</a:t>
            </a:r>
            <a:r>
              <a:rPr lang="zh-TW" altLang="en-US" sz="1050" dirty="0">
                <a:solidFill>
                  <a:schemeClr val="tx1">
                    <a:lumMod val="65000"/>
                    <a:lumOff val="35000"/>
                  </a:schemeClr>
                </a:solidFill>
                <a:latin typeface="微軟正黑體" panose="020B0604030504040204" pitchFamily="34" charset="-120"/>
                <a:ea typeface="微軟正黑體" panose="020B0604030504040204" pitchFamily="34" charset="-120"/>
              </a:rPr>
              <a:t>。</a:t>
            </a:r>
            <a:endParaRPr lang="en-US" altLang="zh-TW" sz="1050"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lnSpc>
                <a:spcPts val="2200"/>
              </a:lnSpc>
            </a:pPr>
            <a:endParaRPr lang="en-US" altLang="zh-TW" sz="1100"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lnSpc>
                <a:spcPts val="2200"/>
              </a:lnSpc>
            </a:pPr>
            <a:endParaRPr lang="en-US" altLang="zh-TW" sz="1100"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lnSpc>
                <a:spcPts val="2200"/>
              </a:lnSpc>
            </a:pPr>
            <a:endParaRPr lang="en-US" altLang="zh-TW" sz="1100"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lnSpc>
                <a:spcPts val="2200"/>
              </a:lnSpc>
            </a:pPr>
            <a:endParaRPr lang="en-US" altLang="zh-TW" sz="11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a:p>
            <a:pPr>
              <a:lnSpc>
                <a:spcPts val="2200"/>
              </a:lnSpc>
            </a:pPr>
            <a:endParaRPr lang="en-US" altLang="zh-TW" sz="11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a:p>
            <a:pPr>
              <a:lnSpc>
                <a:spcPts val="2200"/>
              </a:lnSpc>
            </a:pPr>
            <a:endParaRPr lang="en-US" altLang="zh-TW" sz="11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a:p>
            <a:pPr>
              <a:lnSpc>
                <a:spcPts val="1800"/>
              </a:lnSpc>
            </a:pPr>
            <a:r>
              <a:rPr lang="zh-TW" altLang="en-US" sz="105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 </a:t>
            </a:r>
            <a:r>
              <a:rPr lang="en-US" altLang="zh-TW" sz="105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Packaging</a:t>
            </a:r>
            <a:r>
              <a:rPr lang="zh-TW" altLang="en-US" sz="1050" b="1"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en-US" altLang="zh-TW" sz="1050" dirty="0">
                <a:solidFill>
                  <a:schemeClr val="tx1">
                    <a:lumMod val="65000"/>
                    <a:lumOff val="35000"/>
                  </a:schemeClr>
                </a:solidFill>
                <a:latin typeface="微軟正黑體" panose="020B0604030504040204" pitchFamily="34" charset="-120"/>
                <a:ea typeface="微軟正黑體" panose="020B0604030504040204" pitchFamily="34" charset="-120"/>
              </a:rPr>
              <a:t>This product is offered in both large and small packages, each with two containers: Component A (epoxy resin) and Component B (hardener). Mix them according to the specified ratio before use.</a:t>
            </a:r>
          </a:p>
          <a:p>
            <a:pPr marL="92075" lvl="1" indent="-92075">
              <a:lnSpc>
                <a:spcPts val="1800"/>
              </a:lnSpc>
            </a:pPr>
            <a:r>
              <a:rPr lang="zh-TW" altLang="en-US" sz="105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 </a:t>
            </a:r>
            <a:r>
              <a:rPr lang="en-US" altLang="zh-TW" sz="105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Recommended Usage</a:t>
            </a:r>
            <a:r>
              <a:rPr lang="zh-TW" altLang="en-US" sz="105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a:t>
            </a:r>
            <a:r>
              <a:rPr lang="en-US" altLang="zh-TW" sz="105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About 15.5 kg is needed for 1 m² at 1 cm thickness. Actual usage may vary based on substrate conditions.</a:t>
            </a:r>
          </a:p>
          <a:p>
            <a:pPr marL="0" lvl="1">
              <a:lnSpc>
                <a:spcPts val="1800"/>
              </a:lnSpc>
            </a:pPr>
            <a:r>
              <a:rPr lang="zh-TW" altLang="en-US" sz="105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 </a:t>
            </a:r>
            <a:r>
              <a:rPr lang="en-US" altLang="zh-TW" sz="1050" b="1" dirty="0">
                <a:solidFill>
                  <a:schemeClr val="tx1">
                    <a:lumMod val="65000"/>
                    <a:lumOff val="35000"/>
                  </a:schemeClr>
                </a:solidFill>
                <a:latin typeface="微軟正黑體" panose="020B0604030504040204" pitchFamily="34" charset="-120"/>
                <a:ea typeface="微軟正黑體" panose="020B0604030504040204" pitchFamily="34" charset="-120"/>
              </a:rPr>
              <a:t>Brand</a:t>
            </a:r>
            <a:r>
              <a:rPr lang="zh-TW" altLang="en-US" sz="1050" b="1"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en-US" altLang="zh-TW" sz="1050" dirty="0">
                <a:solidFill>
                  <a:schemeClr val="tx1">
                    <a:lumMod val="65000"/>
                    <a:lumOff val="35000"/>
                  </a:schemeClr>
                </a:solidFill>
                <a:latin typeface="微軟正黑體" panose="020B0604030504040204" pitchFamily="34" charset="-120"/>
                <a:ea typeface="微軟正黑體" panose="020B0604030504040204" pitchFamily="34" charset="-120"/>
              </a:rPr>
              <a:t>THERMOLYSIS</a:t>
            </a:r>
            <a:endParaRPr lang="en-US" altLang="zh-TW" sz="105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a:p>
            <a:pPr>
              <a:lnSpc>
                <a:spcPts val="1800"/>
              </a:lnSpc>
            </a:pPr>
            <a:r>
              <a:rPr lang="zh-TW" altLang="en-US" sz="105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 </a:t>
            </a:r>
            <a:r>
              <a:rPr lang="en-US" altLang="zh-TW" sz="1050" b="1" dirty="0">
                <a:solidFill>
                  <a:schemeClr val="tx1">
                    <a:lumMod val="65000"/>
                    <a:lumOff val="35000"/>
                  </a:schemeClr>
                </a:solidFill>
                <a:latin typeface="微軟正黑體" panose="020B0604030504040204" pitchFamily="34" charset="-120"/>
                <a:ea typeface="微軟正黑體" panose="020B0604030504040204" pitchFamily="34" charset="-120"/>
              </a:rPr>
              <a:t>Manufacturer</a:t>
            </a:r>
            <a:r>
              <a:rPr lang="zh-TW" altLang="en-US" sz="1050" b="1"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en-US" altLang="zh-TW" sz="1050" dirty="0">
                <a:solidFill>
                  <a:schemeClr val="tx1">
                    <a:lumMod val="65000"/>
                    <a:lumOff val="35000"/>
                  </a:schemeClr>
                </a:solidFill>
                <a:latin typeface="微軟正黑體" panose="020B0604030504040204" pitchFamily="34" charset="-120"/>
                <a:ea typeface="微軟正黑體" panose="020B0604030504040204" pitchFamily="34" charset="-120"/>
              </a:rPr>
              <a:t>Thermolysis Co., Ltd.</a:t>
            </a:r>
            <a:endParaRPr lang="en-US" altLang="zh-TW" sz="105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a:p>
            <a:pPr>
              <a:lnSpc>
                <a:spcPts val="1800"/>
              </a:lnSpc>
            </a:pPr>
            <a:r>
              <a:rPr lang="zh-TW" altLang="en-US" sz="105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 </a:t>
            </a:r>
            <a:r>
              <a:rPr lang="en-US" altLang="zh-TW" sz="1050" b="1" dirty="0">
                <a:solidFill>
                  <a:schemeClr val="tx1">
                    <a:lumMod val="65000"/>
                    <a:lumOff val="35000"/>
                  </a:schemeClr>
                </a:solidFill>
                <a:latin typeface="微軟正黑體" panose="020B0604030504040204" pitchFamily="34" charset="-120"/>
                <a:ea typeface="微軟正黑體" panose="020B0604030504040204" pitchFamily="34" charset="-120"/>
              </a:rPr>
              <a:t>Product Category</a:t>
            </a:r>
            <a:r>
              <a:rPr lang="zh-TW" altLang="en-US" sz="1050" b="1"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en-US" altLang="zh-TW" sz="1050" dirty="0">
                <a:solidFill>
                  <a:schemeClr val="tx1">
                    <a:lumMod val="65000"/>
                    <a:lumOff val="35000"/>
                  </a:schemeClr>
                </a:solidFill>
                <a:latin typeface="微軟正黑體" panose="020B0604030504040204" pitchFamily="34" charset="-120"/>
                <a:ea typeface="微軟正黑體" panose="020B0604030504040204" pitchFamily="34" charset="-120"/>
              </a:rPr>
              <a:t>Building Materials – Wear-Resistant Coating Series</a:t>
            </a:r>
            <a:endParaRPr lang="zh-TW" altLang="en-US" sz="105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16" name="文字方塊 15">
            <a:extLst>
              <a:ext uri="{FF2B5EF4-FFF2-40B4-BE49-F238E27FC236}">
                <a16:creationId xmlns:a16="http://schemas.microsoft.com/office/drawing/2014/main" id="{69EDF73D-EE3A-9F58-DAAA-3AAA34E9C448}"/>
              </a:ext>
            </a:extLst>
          </p:cNvPr>
          <p:cNvSpPr txBox="1"/>
          <p:nvPr/>
        </p:nvSpPr>
        <p:spPr>
          <a:xfrm>
            <a:off x="549275" y="6514709"/>
            <a:ext cx="5759450" cy="261610"/>
          </a:xfrm>
          <a:prstGeom prst="rect">
            <a:avLst/>
          </a:prstGeom>
          <a:noFill/>
        </p:spPr>
        <p:txBody>
          <a:bodyPr wrap="square">
            <a:spAutoFit/>
          </a:bodyPr>
          <a:lstStyle/>
          <a:p>
            <a:r>
              <a:rPr lang="en-US" altLang="zh-TW" sz="1100" b="1" dirty="0">
                <a:latin typeface="微軟正黑體" panose="020B0604030504040204" pitchFamily="34" charset="-120"/>
                <a:ea typeface="微軟正黑體" panose="020B0604030504040204" pitchFamily="34" charset="-120"/>
              </a:rPr>
              <a:t>【Ⅱ. Product Features】</a:t>
            </a:r>
            <a:endParaRPr lang="zh-TW" altLang="en-US" sz="1100" b="1" dirty="0">
              <a:latin typeface="微軟正黑體" panose="020B0604030504040204" pitchFamily="34" charset="-120"/>
              <a:ea typeface="微軟正黑體" panose="020B0604030504040204" pitchFamily="34" charset="-120"/>
            </a:endParaRPr>
          </a:p>
        </p:txBody>
      </p:sp>
      <p:sp>
        <p:nvSpPr>
          <p:cNvPr id="17" name="文字方塊 16">
            <a:extLst>
              <a:ext uri="{FF2B5EF4-FFF2-40B4-BE49-F238E27FC236}">
                <a16:creationId xmlns:a16="http://schemas.microsoft.com/office/drawing/2014/main" id="{5FD3C3CB-E5C4-5A6E-6621-F1AEB569A835}"/>
              </a:ext>
            </a:extLst>
          </p:cNvPr>
          <p:cNvSpPr txBox="1"/>
          <p:nvPr/>
        </p:nvSpPr>
        <p:spPr>
          <a:xfrm>
            <a:off x="549275" y="6900822"/>
            <a:ext cx="5759450" cy="2373855"/>
          </a:xfrm>
          <a:prstGeom prst="rect">
            <a:avLst/>
          </a:prstGeom>
          <a:noFill/>
        </p:spPr>
        <p:txBody>
          <a:bodyPr wrap="square">
            <a:spAutoFit/>
          </a:bodyPr>
          <a:lstStyle/>
          <a:p>
            <a:pPr>
              <a:lnSpc>
                <a:spcPts val="1800"/>
              </a:lnSpc>
            </a:pPr>
            <a:r>
              <a:rPr lang="en-US" altLang="zh-TW" sz="105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The CarbDurax™ Series </a:t>
            </a:r>
            <a:r>
              <a:rPr lang="en-US" altLang="zh-TW" sz="105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is a dual-component coating system designed for heavy-wear industrial environments. Formulated with epoxy resin, chopped carbon fiber, and zirconia, it delivers outstanding abrasion resistance and enhanced mechanical strength, providing dual protection against wear and corrosion.</a:t>
            </a:r>
            <a:r>
              <a:rPr lang="zh-TW" altLang="en-US" sz="105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 </a:t>
            </a:r>
            <a:r>
              <a:rPr lang="en-US" altLang="zh-TW" sz="105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Primarily intended as a preventive coating, it is recommended for application during new equipment installation or major overhauls to extend service life, reduce wear, and lower maintenance frequency.</a:t>
            </a:r>
            <a:r>
              <a:rPr lang="zh-TW" altLang="en-US" sz="105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 </a:t>
            </a:r>
            <a:r>
              <a:rPr lang="en-US" altLang="zh-TW" sz="105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Suitable for steelmaking, metal processing, cement, mining, petrochemical, port, and shipbuilding industries, CarbDurax™ offers a reliable protection solution that extends equipment lifespan, reduces downtime, lowers maintenance costs, and supports long-term sustainable operations.</a:t>
            </a:r>
            <a:endParaRPr lang="zh-TW" altLang="en-US" sz="105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p:txBody>
      </p:sp>
      <p:sp>
        <p:nvSpPr>
          <p:cNvPr id="6" name="文字方塊 5">
            <a:extLst>
              <a:ext uri="{FF2B5EF4-FFF2-40B4-BE49-F238E27FC236}">
                <a16:creationId xmlns:a16="http://schemas.microsoft.com/office/drawing/2014/main" id="{099D82A7-A790-1749-ABCC-D966DA79BA8C}"/>
              </a:ext>
            </a:extLst>
          </p:cNvPr>
          <p:cNvSpPr txBox="1"/>
          <p:nvPr/>
        </p:nvSpPr>
        <p:spPr>
          <a:xfrm>
            <a:off x="1793240" y="1631429"/>
            <a:ext cx="4800600" cy="336311"/>
          </a:xfrm>
          <a:prstGeom prst="rect">
            <a:avLst/>
          </a:prstGeom>
          <a:noFill/>
        </p:spPr>
        <p:txBody>
          <a:bodyPr wrap="square">
            <a:spAutoFit/>
          </a:bodyPr>
          <a:lstStyle/>
          <a:p>
            <a:pPr>
              <a:lnSpc>
                <a:spcPts val="2200"/>
              </a:lnSpc>
            </a:pPr>
            <a:r>
              <a:rPr lang="en-US" altLang="zh-TW" sz="1100" dirty="0">
                <a:solidFill>
                  <a:schemeClr val="tx1">
                    <a:lumMod val="65000"/>
                    <a:lumOff val="35000"/>
                  </a:schemeClr>
                </a:solidFill>
                <a:latin typeface="微軟正黑體" panose="020B0604030504040204" pitchFamily="34" charset="-120"/>
                <a:ea typeface="微軟正黑體" panose="020B0604030504040204" pitchFamily="34" charset="-120"/>
              </a:rPr>
              <a:t>CarbDurax™ Carbon Fiber Proactive Wear-Resistant Coating Series</a:t>
            </a:r>
            <a:endParaRPr lang="zh-TW" altLang="en-US" sz="11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aphicFrame>
        <p:nvGraphicFramePr>
          <p:cNvPr id="7" name="表格 6">
            <a:extLst>
              <a:ext uri="{FF2B5EF4-FFF2-40B4-BE49-F238E27FC236}">
                <a16:creationId xmlns:a16="http://schemas.microsoft.com/office/drawing/2014/main" id="{E00E7475-6E23-AFE0-DAAE-8BC05AB70F87}"/>
              </a:ext>
            </a:extLst>
          </p:cNvPr>
          <p:cNvGraphicFramePr>
            <a:graphicFrameLocks noGrp="1"/>
          </p:cNvGraphicFramePr>
          <p:nvPr>
            <p:extLst>
              <p:ext uri="{D42A27DB-BD31-4B8C-83A1-F6EECF244321}">
                <p14:modId xmlns:p14="http://schemas.microsoft.com/office/powerpoint/2010/main" val="740355395"/>
              </p:ext>
            </p:extLst>
          </p:nvPr>
        </p:nvGraphicFramePr>
        <p:xfrm>
          <a:off x="557784" y="2998685"/>
          <a:ext cx="5759449" cy="1290749"/>
        </p:xfrm>
        <a:graphic>
          <a:graphicData uri="http://schemas.openxmlformats.org/drawingml/2006/table">
            <a:tbl>
              <a:tblPr firstRow="1" bandRow="1">
                <a:tableStyleId>{9D7B26C5-4107-4FEC-AEDC-1716B250A1EF}</a:tableStyleId>
              </a:tblPr>
              <a:tblGrid>
                <a:gridCol w="1462406">
                  <a:extLst>
                    <a:ext uri="{9D8B030D-6E8A-4147-A177-3AD203B41FA5}">
                      <a16:colId xmlns:a16="http://schemas.microsoft.com/office/drawing/2014/main" val="3651142269"/>
                    </a:ext>
                  </a:extLst>
                </a:gridCol>
                <a:gridCol w="1897380">
                  <a:extLst>
                    <a:ext uri="{9D8B030D-6E8A-4147-A177-3AD203B41FA5}">
                      <a16:colId xmlns:a16="http://schemas.microsoft.com/office/drawing/2014/main" val="3347427604"/>
                    </a:ext>
                  </a:extLst>
                </a:gridCol>
                <a:gridCol w="2399663">
                  <a:extLst>
                    <a:ext uri="{9D8B030D-6E8A-4147-A177-3AD203B41FA5}">
                      <a16:colId xmlns:a16="http://schemas.microsoft.com/office/drawing/2014/main" val="482532422"/>
                    </a:ext>
                  </a:extLst>
                </a:gridCol>
              </a:tblGrid>
              <a:tr h="338375">
                <a:tc>
                  <a:txBody>
                    <a:bodyPr/>
                    <a:lstStyle/>
                    <a:p>
                      <a:pPr marL="0" algn="ctr" defTabSz="685800" rtl="0" eaLnBrk="1" latinLnBrk="0" hangingPunct="1">
                        <a:lnSpc>
                          <a:spcPts val="1600"/>
                        </a:lnSpc>
                        <a:buNone/>
                      </a:pPr>
                      <a:r>
                        <a:rPr lang="en-US" altLang="zh-TW" sz="1000" b="0" kern="100" dirty="0">
                          <a:solidFill>
                            <a:schemeClr val="bg1"/>
                          </a:solidFill>
                          <a:effectLst/>
                          <a:latin typeface="微軟正黑體" panose="020B0604030504040204" pitchFamily="34" charset="-120"/>
                          <a:ea typeface="微軟正黑體" panose="020B0604030504040204" pitchFamily="34" charset="-120"/>
                          <a:cs typeface="+mn-cs"/>
                        </a:rPr>
                        <a:t>Category</a:t>
                      </a:r>
                      <a:endParaRPr lang="zh-TW" altLang="en-US" sz="1000" b="0" kern="100" dirty="0">
                        <a:solidFill>
                          <a:schemeClr val="bg1"/>
                        </a:solidFill>
                        <a:effectLst/>
                        <a:latin typeface="微軟正黑體" panose="020B0604030504040204" pitchFamily="34" charset="-120"/>
                        <a:ea typeface="微軟正黑體" panose="020B0604030504040204" pitchFamily="34" charset="-120"/>
                        <a:cs typeface="+mn-cs"/>
                      </a:endParaRPr>
                    </a:p>
                  </a:txBody>
                  <a:tcPr>
                    <a:lnB w="12700" cap="flat" cmpd="sng" algn="ctr">
                      <a:solidFill>
                        <a:schemeClr val="bg2">
                          <a:lumMod val="90000"/>
                        </a:schemeClr>
                      </a:solidFill>
                      <a:prstDash val="solid"/>
                      <a:round/>
                      <a:headEnd type="none" w="med" len="med"/>
                      <a:tailEnd type="none" w="med" len="med"/>
                    </a:lnB>
                    <a:solidFill>
                      <a:srgbClr val="073894"/>
                    </a:solidFill>
                  </a:tcPr>
                </a:tc>
                <a:tc>
                  <a:txBody>
                    <a:bodyPr/>
                    <a:lstStyle/>
                    <a:p>
                      <a:pPr marL="0" algn="ctr" defTabSz="685800" rtl="0" eaLnBrk="1" latinLnBrk="0" hangingPunct="1">
                        <a:lnSpc>
                          <a:spcPts val="1600"/>
                        </a:lnSpc>
                        <a:buNone/>
                      </a:pPr>
                      <a:r>
                        <a:rPr lang="en-US" altLang="zh-TW" sz="1000" b="0" kern="100" dirty="0">
                          <a:solidFill>
                            <a:schemeClr val="bg1"/>
                          </a:solidFill>
                          <a:effectLst/>
                          <a:latin typeface="微軟正黑體" panose="020B0604030504040204" pitchFamily="34" charset="-120"/>
                          <a:ea typeface="微軟正黑體" panose="020B0604030504040204" pitchFamily="34" charset="-120"/>
                          <a:cs typeface="+mn-cs"/>
                        </a:rPr>
                        <a:t>For Flat Surfaces</a:t>
                      </a:r>
                      <a:endParaRPr lang="zh-TW" altLang="en-US" sz="1000" b="0" kern="100" dirty="0">
                        <a:solidFill>
                          <a:schemeClr val="bg1"/>
                        </a:solidFill>
                        <a:effectLst/>
                        <a:latin typeface="微軟正黑體" panose="020B0604030504040204" pitchFamily="34" charset="-120"/>
                        <a:ea typeface="微軟正黑體" panose="020B0604030504040204" pitchFamily="34" charset="-120"/>
                        <a:cs typeface="+mn-cs"/>
                      </a:endParaRPr>
                    </a:p>
                  </a:txBody>
                  <a:tcPr>
                    <a:lnB w="12700" cap="flat" cmpd="sng" algn="ctr">
                      <a:solidFill>
                        <a:schemeClr val="bg2">
                          <a:lumMod val="90000"/>
                        </a:schemeClr>
                      </a:solidFill>
                      <a:prstDash val="solid"/>
                      <a:round/>
                      <a:headEnd type="none" w="med" len="med"/>
                      <a:tailEnd type="none" w="med" len="med"/>
                    </a:lnB>
                    <a:solidFill>
                      <a:srgbClr val="073894"/>
                    </a:solidFill>
                  </a:tcPr>
                </a:tc>
                <a:tc>
                  <a:txBody>
                    <a:bodyPr/>
                    <a:lstStyle/>
                    <a:p>
                      <a:pPr marL="0" algn="ctr" defTabSz="685800" rtl="0" eaLnBrk="1" latinLnBrk="0" hangingPunct="1">
                        <a:lnSpc>
                          <a:spcPts val="1600"/>
                        </a:lnSpc>
                        <a:buNone/>
                      </a:pPr>
                      <a:r>
                        <a:rPr lang="en-US" altLang="zh-TW" sz="1000" b="0" kern="100" dirty="0">
                          <a:solidFill>
                            <a:schemeClr val="bg1"/>
                          </a:solidFill>
                          <a:effectLst/>
                          <a:latin typeface="微軟正黑體" panose="020B0604030504040204" pitchFamily="34" charset="-120"/>
                          <a:ea typeface="微軟正黑體" panose="020B0604030504040204" pitchFamily="34" charset="-120"/>
                          <a:cs typeface="+mn-cs"/>
                        </a:rPr>
                        <a:t>For Non-Flat or Vertical Surfaces</a:t>
                      </a:r>
                      <a:endParaRPr lang="zh-TW" altLang="en-US" sz="1000" b="0" kern="100" dirty="0">
                        <a:solidFill>
                          <a:schemeClr val="bg1"/>
                        </a:solidFill>
                        <a:effectLst/>
                        <a:latin typeface="微軟正黑體" panose="020B0604030504040204" pitchFamily="34" charset="-120"/>
                        <a:ea typeface="微軟正黑體" panose="020B0604030504040204" pitchFamily="34" charset="-120"/>
                        <a:cs typeface="+mn-cs"/>
                      </a:endParaRPr>
                    </a:p>
                  </a:txBody>
                  <a:tcPr>
                    <a:lnB w="12700" cap="flat" cmpd="sng" algn="ctr">
                      <a:solidFill>
                        <a:schemeClr val="bg2">
                          <a:lumMod val="90000"/>
                        </a:schemeClr>
                      </a:solidFill>
                      <a:prstDash val="solid"/>
                      <a:round/>
                      <a:headEnd type="none" w="med" len="med"/>
                      <a:tailEnd type="none" w="med" len="med"/>
                    </a:lnB>
                    <a:solidFill>
                      <a:srgbClr val="073894"/>
                    </a:solidFill>
                  </a:tcPr>
                </a:tc>
                <a:extLst>
                  <a:ext uri="{0D108BD9-81ED-4DB2-BD59-A6C34878D82A}">
                    <a16:rowId xmlns:a16="http://schemas.microsoft.com/office/drawing/2014/main" val="1756307858"/>
                  </a:ext>
                </a:extLst>
              </a:tr>
              <a:tr h="338375">
                <a:tc>
                  <a:txBody>
                    <a:bodyPr/>
                    <a:lstStyle/>
                    <a:p>
                      <a:pPr marL="0" algn="ctr" defTabSz="685800" rtl="0" eaLnBrk="1" latinLnBrk="0" hangingPunct="1">
                        <a:lnSpc>
                          <a:spcPts val="1600"/>
                        </a:lnSpc>
                        <a:buNone/>
                      </a:pPr>
                      <a:r>
                        <a:rPr lang="en-US" altLang="zh-TW" sz="1000" b="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mn-cs"/>
                        </a:rPr>
                        <a:t>Coarse Particles </a:t>
                      </a:r>
                    </a:p>
                    <a:p>
                      <a:pPr marL="0" algn="ctr" defTabSz="685800" rtl="0" eaLnBrk="1" latinLnBrk="0" hangingPunct="1">
                        <a:lnSpc>
                          <a:spcPts val="1600"/>
                        </a:lnSpc>
                        <a:buNone/>
                      </a:pPr>
                      <a:r>
                        <a:rPr lang="en-US" altLang="zh-TW" sz="1000" b="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mn-cs"/>
                        </a:rPr>
                        <a:t>(2–3 mm)</a:t>
                      </a:r>
                      <a:endParaRPr lang="zh-TW" altLang="en-US" sz="1000" b="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mn-cs"/>
                      </a:endParaRP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bg1">
                        <a:lumMod val="95000"/>
                      </a:schemeClr>
                    </a:solidFill>
                  </a:tcPr>
                </a:tc>
                <a:tc>
                  <a:txBody>
                    <a:bodyPr/>
                    <a:lstStyle/>
                    <a:p>
                      <a:pPr marL="0" algn="ctr" defTabSz="685800" rtl="0" eaLnBrk="1" latinLnBrk="0" hangingPunct="1">
                        <a:lnSpc>
                          <a:spcPts val="1600"/>
                        </a:lnSpc>
                        <a:buNone/>
                      </a:pPr>
                      <a:r>
                        <a:rPr lang="en-US" altLang="zh-TW" sz="1000" b="1" kern="100" dirty="0">
                          <a:solidFill>
                            <a:schemeClr val="tx1"/>
                          </a:solidFill>
                          <a:effectLst/>
                          <a:latin typeface="微軟正黑體" panose="020B0604030504040204" pitchFamily="34" charset="-120"/>
                          <a:ea typeface="微軟正黑體" panose="020B0604030504040204" pitchFamily="34" charset="-120"/>
                          <a:cs typeface="+mn-cs"/>
                        </a:rPr>
                        <a:t>CarbDurax™ F-FLOW G</a:t>
                      </a: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tc>
                  <a:txBody>
                    <a:bodyPr/>
                    <a:lstStyle/>
                    <a:p>
                      <a:pPr marL="0" algn="ctr" defTabSz="685800" rtl="0" eaLnBrk="1" latinLnBrk="0" hangingPunct="1">
                        <a:lnSpc>
                          <a:spcPts val="1600"/>
                        </a:lnSpc>
                        <a:buNone/>
                      </a:pPr>
                      <a:r>
                        <a:rPr lang="en-US" altLang="zh-TW" sz="1000" b="1" kern="100" dirty="0">
                          <a:solidFill>
                            <a:schemeClr val="tx1"/>
                          </a:solidFill>
                          <a:effectLst/>
                          <a:latin typeface="微軟正黑體" panose="020B0604030504040204" pitchFamily="34" charset="-120"/>
                          <a:ea typeface="微軟正黑體" panose="020B0604030504040204" pitchFamily="34" charset="-120"/>
                          <a:cs typeface="+mn-cs"/>
                        </a:rPr>
                        <a:t>CarbDurax™ V-FLEX G</a:t>
                      </a: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804958869"/>
                  </a:ext>
                </a:extLst>
              </a:tr>
              <a:tr h="338375">
                <a:tc>
                  <a:txBody>
                    <a:bodyPr/>
                    <a:lstStyle/>
                    <a:p>
                      <a:pPr marL="0" algn="ctr" defTabSz="685800" rtl="0" eaLnBrk="1" latinLnBrk="0" hangingPunct="1">
                        <a:lnSpc>
                          <a:spcPts val="1600"/>
                        </a:lnSpc>
                        <a:buNone/>
                      </a:pPr>
                      <a:r>
                        <a:rPr lang="en-US" altLang="zh-TW" sz="1000" b="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mn-cs"/>
                        </a:rPr>
                        <a:t>Fine Particles </a:t>
                      </a:r>
                    </a:p>
                    <a:p>
                      <a:pPr marL="0" algn="ctr" defTabSz="685800" rtl="0" eaLnBrk="1" latinLnBrk="0" hangingPunct="1">
                        <a:lnSpc>
                          <a:spcPts val="1600"/>
                        </a:lnSpc>
                        <a:buNone/>
                      </a:pPr>
                      <a:r>
                        <a:rPr lang="en-US" altLang="zh-TW" sz="1000" b="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mn-cs"/>
                        </a:rPr>
                        <a:t>(1–1.5 mm)</a:t>
                      </a:r>
                      <a:endParaRPr lang="zh-TW" altLang="en-US" sz="1000" b="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mn-cs"/>
                      </a:endParaRPr>
                    </a:p>
                  </a:txBody>
                  <a:tcPr anchor="ctr">
                    <a:lnT w="12700" cap="flat" cmpd="sng" algn="ctr">
                      <a:solidFill>
                        <a:schemeClr val="bg2">
                          <a:lumMod val="90000"/>
                        </a:schemeClr>
                      </a:solidFill>
                      <a:prstDash val="solid"/>
                      <a:round/>
                      <a:headEnd type="none" w="med" len="med"/>
                      <a:tailEnd type="none" w="med" len="med"/>
                    </a:lnT>
                    <a:solidFill>
                      <a:schemeClr val="bg1">
                        <a:lumMod val="95000"/>
                      </a:schemeClr>
                    </a:solidFill>
                  </a:tcPr>
                </a:tc>
                <a:tc>
                  <a:txBody>
                    <a:bodyPr/>
                    <a:lstStyle/>
                    <a:p>
                      <a:pPr marL="0" algn="ctr" defTabSz="685800" rtl="0" eaLnBrk="1" latinLnBrk="0" hangingPunct="1">
                        <a:lnSpc>
                          <a:spcPts val="1600"/>
                        </a:lnSpc>
                        <a:buNone/>
                      </a:pPr>
                      <a:r>
                        <a:rPr lang="en-US" altLang="zh-TW" sz="1000" b="1" kern="100" dirty="0">
                          <a:solidFill>
                            <a:schemeClr val="tx1"/>
                          </a:solidFill>
                          <a:effectLst/>
                          <a:latin typeface="微軟正黑體" panose="020B0604030504040204" pitchFamily="34" charset="-120"/>
                          <a:ea typeface="微軟正黑體" panose="020B0604030504040204" pitchFamily="34" charset="-120"/>
                          <a:cs typeface="+mn-cs"/>
                        </a:rPr>
                        <a:t>CarbDurax™ F-FLOW M</a:t>
                      </a:r>
                    </a:p>
                  </a:txBody>
                  <a:tcPr anchor="ctr">
                    <a:lnT w="12700" cap="flat" cmpd="sng" algn="ctr">
                      <a:solidFill>
                        <a:schemeClr val="bg2">
                          <a:lumMod val="90000"/>
                        </a:schemeClr>
                      </a:solidFill>
                      <a:prstDash val="solid"/>
                      <a:round/>
                      <a:headEnd type="none" w="med" len="med"/>
                      <a:tailEnd type="none" w="med" len="med"/>
                    </a:lnT>
                  </a:tcPr>
                </a:tc>
                <a:tc>
                  <a:txBody>
                    <a:bodyPr/>
                    <a:lstStyle/>
                    <a:p>
                      <a:pPr marL="0" algn="ctr" defTabSz="685800" rtl="0" eaLnBrk="1" latinLnBrk="0" hangingPunct="1">
                        <a:lnSpc>
                          <a:spcPts val="1600"/>
                        </a:lnSpc>
                        <a:buNone/>
                      </a:pPr>
                      <a:r>
                        <a:rPr lang="en-US" altLang="zh-TW" sz="1000" b="1" kern="100" dirty="0">
                          <a:solidFill>
                            <a:schemeClr val="tx1"/>
                          </a:solidFill>
                          <a:effectLst/>
                          <a:latin typeface="微軟正黑體" panose="020B0604030504040204" pitchFamily="34" charset="-120"/>
                          <a:ea typeface="微軟正黑體" panose="020B0604030504040204" pitchFamily="34" charset="-120"/>
                          <a:cs typeface="+mn-cs"/>
                        </a:rPr>
                        <a:t>CarbDurax™ V-FLEX M</a:t>
                      </a:r>
                    </a:p>
                  </a:txBody>
                  <a:tcPr anchor="ctr">
                    <a:lnT w="12700" cap="flat" cmpd="sng" algn="ctr">
                      <a:solidFill>
                        <a:schemeClr val="bg2">
                          <a:lumMod val="90000"/>
                        </a:schemeClr>
                      </a:solidFill>
                      <a:prstDash val="solid"/>
                      <a:round/>
                      <a:headEnd type="none" w="med" len="med"/>
                      <a:tailEnd type="none" w="med" len="med"/>
                    </a:lnT>
                  </a:tcPr>
                </a:tc>
                <a:extLst>
                  <a:ext uri="{0D108BD9-81ED-4DB2-BD59-A6C34878D82A}">
                    <a16:rowId xmlns:a16="http://schemas.microsoft.com/office/drawing/2014/main" val="4018942601"/>
                  </a:ext>
                </a:extLst>
              </a:tr>
            </a:tbl>
          </a:graphicData>
        </a:graphic>
      </p:graphicFrame>
    </p:spTree>
    <p:extLst>
      <p:ext uri="{BB962C8B-B14F-4D97-AF65-F5344CB8AC3E}">
        <p14:creationId xmlns:p14="http://schemas.microsoft.com/office/powerpoint/2010/main" val="2611188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88F74-9313-C93C-EBA0-020725B15A35}"/>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BD747020-AA2C-ED02-351B-0A6E3E7E2A25}"/>
              </a:ext>
            </a:extLst>
          </p:cNvPr>
          <p:cNvSpPr/>
          <p:nvPr/>
        </p:nvSpPr>
        <p:spPr>
          <a:xfrm>
            <a:off x="0" y="9366000"/>
            <a:ext cx="6858000" cy="540000"/>
          </a:xfrm>
          <a:prstGeom prst="rect">
            <a:avLst/>
          </a:prstGeom>
          <a:solidFill>
            <a:srgbClr val="0738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3858AB06-9AF4-2E7A-E7D6-995E9ACF8D0C}"/>
              </a:ext>
            </a:extLst>
          </p:cNvPr>
          <p:cNvSpPr/>
          <p:nvPr/>
        </p:nvSpPr>
        <p:spPr>
          <a:xfrm>
            <a:off x="4617720" y="9508202"/>
            <a:ext cx="1501140" cy="246221"/>
          </a:xfrm>
          <a:prstGeom prst="rect">
            <a:avLst/>
          </a:prstGeom>
          <a:noFill/>
        </p:spPr>
        <p:txBody>
          <a:bodyPr wrap="square" lIns="91440" tIns="45720" rIns="91440" bIns="45720">
            <a:spAutoFit/>
          </a:bodyPr>
          <a:lstStyle/>
          <a:p>
            <a:pPr algn="r"/>
            <a:r>
              <a:rPr lang="en-US" altLang="zh-TW" sz="1000" cap="none" spc="180" dirty="0">
                <a:ln w="0"/>
                <a:solidFill>
                  <a:schemeClr val="bg1"/>
                </a:solidFill>
                <a:latin typeface="Roboto" panose="02000000000000000000" pitchFamily="2" charset="0"/>
                <a:ea typeface="Roboto" panose="02000000000000000000" pitchFamily="2" charset="0"/>
                <a:cs typeface="Roboto" panose="02000000000000000000" pitchFamily="2" charset="0"/>
              </a:rPr>
              <a:t>THERMOLYSIS</a:t>
            </a:r>
            <a:r>
              <a:rPr lang="zh-TW" altLang="en-US" sz="1000" cap="none" spc="180" dirty="0">
                <a:ln w="0"/>
                <a:solidFill>
                  <a:schemeClr val="bg1"/>
                </a:solidFill>
                <a:latin typeface="Roboto" panose="02000000000000000000" pitchFamily="2" charset="0"/>
                <a:ea typeface="Roboto" panose="02000000000000000000" pitchFamily="2" charset="0"/>
                <a:cs typeface="Roboto" panose="02000000000000000000" pitchFamily="2" charset="0"/>
              </a:rPr>
              <a:t>｜</a:t>
            </a:r>
            <a:endParaRPr lang="zh-TW" altLang="en-US" sz="1000" cap="none" spc="180" dirty="0">
              <a:ln w="0"/>
              <a:solidFill>
                <a:schemeClr val="bg1"/>
              </a:solidFill>
              <a:latin typeface="Roboto" panose="02000000000000000000" pitchFamily="2" charset="0"/>
              <a:cs typeface="Roboto" panose="02000000000000000000" pitchFamily="2" charset="0"/>
            </a:endParaRPr>
          </a:p>
        </p:txBody>
      </p:sp>
      <p:sp>
        <p:nvSpPr>
          <p:cNvPr id="2" name="矩形 1">
            <a:extLst>
              <a:ext uri="{FF2B5EF4-FFF2-40B4-BE49-F238E27FC236}">
                <a16:creationId xmlns:a16="http://schemas.microsoft.com/office/drawing/2014/main" id="{5FE69955-E264-FD6B-3E27-914FA3680EE3}"/>
              </a:ext>
            </a:extLst>
          </p:cNvPr>
          <p:cNvSpPr/>
          <p:nvPr/>
        </p:nvSpPr>
        <p:spPr>
          <a:xfrm>
            <a:off x="5954395" y="9514298"/>
            <a:ext cx="391542" cy="246221"/>
          </a:xfrm>
          <a:prstGeom prst="rect">
            <a:avLst/>
          </a:prstGeom>
          <a:noFill/>
        </p:spPr>
        <p:txBody>
          <a:bodyPr wrap="square" lIns="91440" tIns="45720" rIns="91440" bIns="45720">
            <a:spAutoFit/>
          </a:bodyPr>
          <a:lstStyle/>
          <a:p>
            <a:r>
              <a:rPr lang="en-US" altLang="zh-TW" sz="1000" spc="180" dirty="0">
                <a:ln w="0"/>
                <a:solidFill>
                  <a:schemeClr val="bg1"/>
                </a:solidFill>
                <a:latin typeface="Roboto" panose="02000000000000000000" pitchFamily="2" charset="0"/>
                <a:ea typeface="Roboto" panose="02000000000000000000" pitchFamily="2" charset="0"/>
                <a:cs typeface="Roboto" panose="02000000000000000000" pitchFamily="2" charset="0"/>
              </a:rPr>
              <a:t>02</a:t>
            </a:r>
            <a:endParaRPr lang="zh-TW" altLang="en-US" sz="1000" spc="180" dirty="0">
              <a:ln w="0"/>
              <a:solidFill>
                <a:schemeClr val="bg1"/>
              </a:solidFill>
              <a:latin typeface="Roboto" panose="02000000000000000000" pitchFamily="2" charset="0"/>
              <a:cs typeface="Roboto" panose="02000000000000000000" pitchFamily="2" charset="0"/>
            </a:endParaRPr>
          </a:p>
        </p:txBody>
      </p:sp>
      <p:sp>
        <p:nvSpPr>
          <p:cNvPr id="68" name="矩形 67">
            <a:extLst>
              <a:ext uri="{FF2B5EF4-FFF2-40B4-BE49-F238E27FC236}">
                <a16:creationId xmlns:a16="http://schemas.microsoft.com/office/drawing/2014/main" id="{6784D2AF-9824-D8E6-73CB-7FC69B7C6330}"/>
              </a:ext>
            </a:extLst>
          </p:cNvPr>
          <p:cNvSpPr/>
          <p:nvPr/>
        </p:nvSpPr>
        <p:spPr>
          <a:xfrm>
            <a:off x="0" y="0"/>
            <a:ext cx="6858000" cy="108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40377C35-27A9-AB40-1E24-BD08FCAE044C}"/>
              </a:ext>
            </a:extLst>
          </p:cNvPr>
          <p:cNvSpPr txBox="1"/>
          <p:nvPr/>
        </p:nvSpPr>
        <p:spPr>
          <a:xfrm>
            <a:off x="549275" y="1299566"/>
            <a:ext cx="5759450" cy="261610"/>
          </a:xfrm>
          <a:prstGeom prst="rect">
            <a:avLst/>
          </a:prstGeom>
          <a:noFill/>
        </p:spPr>
        <p:txBody>
          <a:bodyPr wrap="square">
            <a:spAutoFit/>
          </a:bodyPr>
          <a:lstStyle/>
          <a:p>
            <a:r>
              <a:rPr lang="en-US" altLang="zh-TW" sz="1100" b="1" dirty="0">
                <a:latin typeface="微軟正黑體" panose="020B0604030504040204" pitchFamily="34" charset="-120"/>
                <a:ea typeface="微軟正黑體" panose="020B0604030504040204" pitchFamily="34" charset="-120"/>
              </a:rPr>
              <a:t>【 Ⅲ. Product Description】</a:t>
            </a:r>
            <a:endParaRPr lang="zh-TW" altLang="en-US" sz="1100" b="1" dirty="0">
              <a:latin typeface="微軟正黑體" panose="020B0604030504040204" pitchFamily="34" charset="-120"/>
              <a:ea typeface="微軟正黑體" panose="020B0604030504040204" pitchFamily="34" charset="-120"/>
            </a:endParaRPr>
          </a:p>
        </p:txBody>
      </p:sp>
      <p:graphicFrame>
        <p:nvGraphicFramePr>
          <p:cNvPr id="9" name="表格 8">
            <a:extLst>
              <a:ext uri="{FF2B5EF4-FFF2-40B4-BE49-F238E27FC236}">
                <a16:creationId xmlns:a16="http://schemas.microsoft.com/office/drawing/2014/main" id="{85B83983-025D-BF9F-EFFF-C8B58DF44A04}"/>
              </a:ext>
            </a:extLst>
          </p:cNvPr>
          <p:cNvGraphicFramePr>
            <a:graphicFrameLocks noGrp="1"/>
          </p:cNvGraphicFramePr>
          <p:nvPr>
            <p:extLst>
              <p:ext uri="{D42A27DB-BD31-4B8C-83A1-F6EECF244321}">
                <p14:modId xmlns:p14="http://schemas.microsoft.com/office/powerpoint/2010/main" val="3522900281"/>
              </p:ext>
            </p:extLst>
          </p:nvPr>
        </p:nvGraphicFramePr>
        <p:xfrm>
          <a:off x="549275" y="1734157"/>
          <a:ext cx="5759449" cy="7459398"/>
        </p:xfrm>
        <a:graphic>
          <a:graphicData uri="http://schemas.openxmlformats.org/drawingml/2006/table">
            <a:tbl>
              <a:tblPr firstRow="1" firstCol="1" bandRow="1">
                <a:tableStyleId>{9D7B26C5-4107-4FEC-AEDC-1716B250A1EF}</a:tableStyleId>
              </a:tblPr>
              <a:tblGrid>
                <a:gridCol w="2136052">
                  <a:extLst>
                    <a:ext uri="{9D8B030D-6E8A-4147-A177-3AD203B41FA5}">
                      <a16:colId xmlns:a16="http://schemas.microsoft.com/office/drawing/2014/main" val="3973710412"/>
                    </a:ext>
                  </a:extLst>
                </a:gridCol>
                <a:gridCol w="1620455">
                  <a:extLst>
                    <a:ext uri="{9D8B030D-6E8A-4147-A177-3AD203B41FA5}">
                      <a16:colId xmlns:a16="http://schemas.microsoft.com/office/drawing/2014/main" val="2588601919"/>
                    </a:ext>
                  </a:extLst>
                </a:gridCol>
                <a:gridCol w="567160">
                  <a:extLst>
                    <a:ext uri="{9D8B030D-6E8A-4147-A177-3AD203B41FA5}">
                      <a16:colId xmlns:a16="http://schemas.microsoft.com/office/drawing/2014/main" val="1606349700"/>
                    </a:ext>
                  </a:extLst>
                </a:gridCol>
                <a:gridCol w="1435782">
                  <a:extLst>
                    <a:ext uri="{9D8B030D-6E8A-4147-A177-3AD203B41FA5}">
                      <a16:colId xmlns:a16="http://schemas.microsoft.com/office/drawing/2014/main" val="2965237886"/>
                    </a:ext>
                  </a:extLst>
                </a:gridCol>
              </a:tblGrid>
              <a:tr h="359459">
                <a:tc>
                  <a:txBody>
                    <a:bodyPr/>
                    <a:lstStyle/>
                    <a:p>
                      <a:pPr algn="ctr">
                        <a:lnSpc>
                          <a:spcPts val="2500"/>
                        </a:lnSpc>
                        <a:buNone/>
                      </a:pPr>
                      <a:r>
                        <a:rPr lang="en-US" altLang="zh-TW" sz="1100" kern="100" dirty="0">
                          <a:solidFill>
                            <a:schemeClr val="bg1"/>
                          </a:solidFill>
                          <a:effectLst/>
                          <a:latin typeface="微軟正黑體" panose="020B0604030504040204" pitchFamily="34" charset="-120"/>
                          <a:ea typeface="微軟正黑體" panose="020B0604030504040204" pitchFamily="34" charset="-120"/>
                        </a:rPr>
                        <a:t>Item</a:t>
                      </a:r>
                      <a:endParaRPr lang="zh-TW" sz="11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B w="12700" cap="flat" cmpd="sng" algn="ctr">
                      <a:noFill/>
                      <a:prstDash val="solid"/>
                      <a:round/>
                      <a:headEnd type="none" w="med" len="med"/>
                      <a:tailEnd type="none" w="med" len="med"/>
                    </a:lnB>
                    <a:solidFill>
                      <a:srgbClr val="073894"/>
                    </a:solidFill>
                  </a:tcPr>
                </a:tc>
                <a:tc>
                  <a:txBody>
                    <a:bodyPr/>
                    <a:lstStyle/>
                    <a:p>
                      <a:pPr algn="ctr">
                        <a:lnSpc>
                          <a:spcPts val="2500"/>
                        </a:lnSpc>
                        <a:buNone/>
                      </a:pPr>
                      <a:r>
                        <a:rPr lang="en-US" altLang="zh-TW" sz="1100" kern="100" dirty="0">
                          <a:solidFill>
                            <a:schemeClr val="bg1"/>
                          </a:solidFill>
                          <a:effectLst/>
                          <a:latin typeface="微軟正黑體" panose="020B0604030504040204" pitchFamily="34" charset="-120"/>
                          <a:ea typeface="微軟正黑體" panose="020B0604030504040204" pitchFamily="34" charset="-120"/>
                        </a:rPr>
                        <a:t>Method / Condition</a:t>
                      </a:r>
                      <a:endParaRPr lang="zh-TW" sz="11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B w="12700" cap="flat" cmpd="sng" algn="ctr">
                      <a:noFill/>
                      <a:prstDash val="solid"/>
                      <a:round/>
                      <a:headEnd type="none" w="med" len="med"/>
                      <a:tailEnd type="none" w="med" len="med"/>
                    </a:lnB>
                    <a:solidFill>
                      <a:srgbClr val="073894"/>
                    </a:solidFill>
                  </a:tcPr>
                </a:tc>
                <a:tc gridSpan="2">
                  <a:txBody>
                    <a:bodyPr/>
                    <a:lstStyle/>
                    <a:p>
                      <a:pPr algn="ctr">
                        <a:lnSpc>
                          <a:spcPts val="2500"/>
                        </a:lnSpc>
                        <a:buNone/>
                      </a:pPr>
                      <a:r>
                        <a:rPr lang="en-US" altLang="zh-TW" sz="1100" kern="100" dirty="0">
                          <a:solidFill>
                            <a:schemeClr val="bg1"/>
                          </a:solidFill>
                          <a:effectLst/>
                          <a:latin typeface="微軟正黑體" panose="020B0604030504040204" pitchFamily="34" charset="-120"/>
                          <a:ea typeface="微軟正黑體" panose="020B0604030504040204" pitchFamily="34" charset="-120"/>
                        </a:rPr>
                        <a:t>Description</a:t>
                      </a:r>
                      <a:endParaRPr lang="zh-TW" sz="11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B w="12700" cap="flat" cmpd="sng" algn="ctr">
                      <a:noFill/>
                      <a:prstDash val="solid"/>
                      <a:round/>
                      <a:headEnd type="none" w="med" len="med"/>
                      <a:tailEnd type="none" w="med" len="med"/>
                    </a:lnB>
                    <a:solidFill>
                      <a:srgbClr val="073894"/>
                    </a:solidFill>
                  </a:tcPr>
                </a:tc>
                <a:tc hMerge="1">
                  <a:txBody>
                    <a:bodyPr/>
                    <a:lstStyle/>
                    <a:p>
                      <a:pPr algn="ctr">
                        <a:lnSpc>
                          <a:spcPts val="2500"/>
                        </a:lnSpc>
                        <a:buNone/>
                      </a:pPr>
                      <a:endParaRPr lang="zh-TW" sz="11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B w="12700" cap="flat" cmpd="sng" algn="ctr">
                      <a:noFill/>
                      <a:prstDash val="solid"/>
                      <a:round/>
                      <a:headEnd type="none" w="med" len="med"/>
                      <a:tailEnd type="none" w="med" len="med"/>
                    </a:lnB>
                    <a:solidFill>
                      <a:srgbClr val="073894"/>
                    </a:solidFill>
                  </a:tcPr>
                </a:tc>
                <a:extLst>
                  <a:ext uri="{0D108BD9-81ED-4DB2-BD59-A6C34878D82A}">
                    <a16:rowId xmlns:a16="http://schemas.microsoft.com/office/drawing/2014/main" val="644897203"/>
                  </a:ext>
                </a:extLst>
              </a:tr>
              <a:tr h="373681">
                <a:tc>
                  <a:txBody>
                    <a:bodyPr/>
                    <a:lstStyle/>
                    <a:p>
                      <a:pPr algn="ctr">
                        <a:lnSpc>
                          <a:spcPts val="2500"/>
                        </a:lnSpc>
                        <a:buNone/>
                      </a:pPr>
                      <a:r>
                        <a:rPr lang="en-US" altLang="zh-TW" sz="1050" kern="100" dirty="0">
                          <a:effectLst/>
                          <a:latin typeface="微軟正黑體" panose="020B0604030504040204" pitchFamily="34" charset="-120"/>
                          <a:ea typeface="微軟正黑體" panose="020B0604030504040204" pitchFamily="34" charset="-120"/>
                        </a:rPr>
                        <a:t>Chemical Base Type</a:t>
                      </a:r>
                      <a:endParaRPr lang="zh-TW" sz="105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gridSpan="3">
                  <a:txBody>
                    <a:bodyPr/>
                    <a:lstStyle/>
                    <a:p>
                      <a:pPr algn="ctr">
                        <a:lnSpc>
                          <a:spcPts val="2500"/>
                        </a:lnSpc>
                        <a:buNone/>
                      </a:pPr>
                      <a:r>
                        <a:rPr lang="en-US" alt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Epoxy Resin</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pPr algn="ctr">
                        <a:lnSpc>
                          <a:spcPts val="2500"/>
                        </a:lnSpc>
                        <a:buNone/>
                      </a:pPr>
                      <a:endParaRPr lang="zh-TW"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811626563"/>
                  </a:ext>
                </a:extLst>
              </a:tr>
              <a:tr h="373681">
                <a:tc>
                  <a:txBody>
                    <a:bodyPr/>
                    <a:lstStyle/>
                    <a:p>
                      <a:pPr algn="ctr">
                        <a:lnSpc>
                          <a:spcPts val="2500"/>
                        </a:lnSpc>
                        <a:buNone/>
                      </a:pPr>
                      <a:r>
                        <a:rPr lang="en-US" altLang="zh-TW" sz="1050" kern="100" dirty="0">
                          <a:effectLst/>
                          <a:latin typeface="微軟正黑體" panose="020B0604030504040204" pitchFamily="34" charset="-120"/>
                          <a:ea typeface="微軟正黑體" panose="020B0604030504040204" pitchFamily="34" charset="-120"/>
                        </a:rPr>
                        <a:t>Appearance (Resin)</a:t>
                      </a:r>
                      <a:endParaRPr lang="zh-TW" sz="105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gridSpan="3">
                  <a:txBody>
                    <a:bodyPr/>
                    <a:lstStyle/>
                    <a:p>
                      <a:pPr algn="ctr">
                        <a:lnSpc>
                          <a:spcPts val="2500"/>
                        </a:lnSpc>
                        <a:buNone/>
                      </a:pPr>
                      <a:r>
                        <a:rPr lang="en-US" alt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Light Gray Paste</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pPr algn="ctr">
                        <a:lnSpc>
                          <a:spcPts val="2500"/>
                        </a:lnSpc>
                        <a:buNone/>
                      </a:pPr>
                      <a:endParaRPr lang="zh-TW"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3422539512"/>
                  </a:ext>
                </a:extLst>
              </a:tr>
              <a:tr h="373681">
                <a:tc>
                  <a:txBody>
                    <a:bodyPr/>
                    <a:lstStyle/>
                    <a:p>
                      <a:pPr algn="ctr">
                        <a:lnSpc>
                          <a:spcPts val="2500"/>
                        </a:lnSpc>
                        <a:buNone/>
                      </a:pPr>
                      <a:r>
                        <a:rPr lang="en-US" altLang="zh-TW" sz="1050" kern="100" dirty="0">
                          <a:effectLst/>
                          <a:latin typeface="微軟正黑體" panose="020B0604030504040204" pitchFamily="34" charset="-120"/>
                          <a:ea typeface="微軟正黑體" panose="020B0604030504040204" pitchFamily="34" charset="-120"/>
                        </a:rPr>
                        <a:t>Appearance (Hardener)</a:t>
                      </a:r>
                      <a:endParaRPr lang="zh-TW" sz="105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gridSpan="3">
                  <a:txBody>
                    <a:bodyPr/>
                    <a:lstStyle/>
                    <a:p>
                      <a:pPr algn="ctr">
                        <a:lnSpc>
                          <a:spcPts val="2500"/>
                        </a:lnSpc>
                        <a:buNone/>
                      </a:pPr>
                      <a:r>
                        <a:rPr lang="en-US" alt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Dark Gray Paste</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pPr algn="ctr">
                        <a:lnSpc>
                          <a:spcPts val="2500"/>
                        </a:lnSpc>
                        <a:buNone/>
                      </a:pPr>
                      <a:endParaRPr lang="zh-TW"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4033127164"/>
                  </a:ext>
                </a:extLst>
              </a:tr>
              <a:tr h="373681">
                <a:tc>
                  <a:txBody>
                    <a:bodyPr/>
                    <a:lstStyle/>
                    <a:p>
                      <a:pPr algn="ctr">
                        <a:lnSpc>
                          <a:spcPts val="2500"/>
                        </a:lnSpc>
                        <a:buNone/>
                      </a:pPr>
                      <a:r>
                        <a:rPr lang="en-US" altLang="zh-TW" sz="1050" kern="100" dirty="0">
                          <a:effectLst/>
                          <a:latin typeface="微軟正黑體" panose="020B0604030504040204" pitchFamily="34" charset="-120"/>
                          <a:ea typeface="微軟正黑體" panose="020B0604030504040204" pitchFamily="34" charset="-120"/>
                        </a:rPr>
                        <a:t>Appearance (After Mixing)</a:t>
                      </a:r>
                      <a:endParaRPr lang="zh-TW" sz="105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gridSpan="3">
                  <a:txBody>
                    <a:bodyPr/>
                    <a:lstStyle/>
                    <a:p>
                      <a:pPr algn="ctr">
                        <a:lnSpc>
                          <a:spcPts val="2500"/>
                        </a:lnSpc>
                        <a:buNone/>
                      </a:pPr>
                      <a:r>
                        <a:rPr lang="en-US" alt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Dark Gray Paste</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pPr algn="ctr">
                        <a:lnSpc>
                          <a:spcPts val="2500"/>
                        </a:lnSpc>
                        <a:buNone/>
                      </a:pPr>
                      <a:endParaRPr lang="zh-TW"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494745883"/>
                  </a:ext>
                </a:extLst>
              </a:tr>
              <a:tr h="373681">
                <a:tc rowSpan="2">
                  <a:txBody>
                    <a:bodyPr/>
                    <a:lstStyle/>
                    <a:p>
                      <a:pPr algn="ctr">
                        <a:lnSpc>
                          <a:spcPts val="2500"/>
                        </a:lnSpc>
                        <a:buNone/>
                      </a:pPr>
                      <a:r>
                        <a:rPr lang="en-US" altLang="zh-TW" sz="1050" kern="100" dirty="0">
                          <a:effectLst/>
                          <a:latin typeface="微軟正黑體" panose="020B0604030504040204" pitchFamily="34" charset="-120"/>
                          <a:ea typeface="微軟正黑體" panose="020B0604030504040204" pitchFamily="34" charset="-120"/>
                        </a:rPr>
                        <a:t>Mixing Ratio (Component A : Component B)</a:t>
                      </a:r>
                      <a:endParaRPr lang="zh-TW" sz="105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gridSpan="3">
                  <a:txBody>
                    <a:bodyPr/>
                    <a:lstStyle/>
                    <a:p>
                      <a:pPr algn="ctr">
                        <a:lnSpc>
                          <a:spcPts val="2500"/>
                        </a:lnSpc>
                        <a:buNone/>
                      </a:pPr>
                      <a:r>
                        <a:rPr lang="en-US" altLang="zh-TW" sz="1050" dirty="0">
                          <a:solidFill>
                            <a:schemeClr val="tx1">
                              <a:lumMod val="65000"/>
                              <a:lumOff val="35000"/>
                            </a:schemeClr>
                          </a:solidFill>
                          <a:latin typeface="微軟正黑體" panose="020B0604030504040204" pitchFamily="34" charset="-120"/>
                          <a:ea typeface="微軟正黑體" panose="020B0604030504040204" pitchFamily="34" charset="-120"/>
                        </a:rPr>
                        <a:t>CarbDurax™ F-FLOW Series4.5 : 1 (by weight)</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pPr algn="ctr">
                        <a:lnSpc>
                          <a:spcPts val="2500"/>
                        </a:lnSpc>
                        <a:buNone/>
                      </a:pPr>
                      <a:endParaRPr lang="zh-TW"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24856440"/>
                  </a:ext>
                </a:extLst>
              </a:tr>
              <a:tr h="373681">
                <a:tc vMerge="1">
                  <a:txBody>
                    <a:bodyPr/>
                    <a:lstStyle/>
                    <a:p>
                      <a:pPr algn="ctr">
                        <a:lnSpc>
                          <a:spcPts val="2500"/>
                        </a:lnSpc>
                        <a:buNone/>
                      </a:pP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gridSpan="3">
                  <a:txBody>
                    <a:bodyPr/>
                    <a:lstStyle/>
                    <a:p>
                      <a:pPr marL="0" marR="0" lvl="0" indent="0" algn="ctr" defTabSz="685800" rtl="0" eaLnBrk="1" fontAlgn="auto" latinLnBrk="0" hangingPunct="1">
                        <a:lnSpc>
                          <a:spcPts val="2500"/>
                        </a:lnSpc>
                        <a:spcBef>
                          <a:spcPts val="0"/>
                        </a:spcBef>
                        <a:spcAft>
                          <a:spcPts val="0"/>
                        </a:spcAft>
                        <a:buClrTx/>
                        <a:buSzTx/>
                        <a:buFontTx/>
                        <a:buNone/>
                        <a:tabLst/>
                        <a:defRPr/>
                      </a:pPr>
                      <a:r>
                        <a:rPr lang="en-US" altLang="zh-TW" sz="1050" dirty="0">
                          <a:solidFill>
                            <a:schemeClr val="tx1">
                              <a:lumMod val="65000"/>
                              <a:lumOff val="35000"/>
                            </a:schemeClr>
                          </a:solidFill>
                          <a:latin typeface="微軟正黑體" panose="020B0604030504040204" pitchFamily="34" charset="-120"/>
                          <a:ea typeface="微軟正黑體" panose="020B0604030504040204" pitchFamily="34" charset="-120"/>
                        </a:rPr>
                        <a:t>CarbDurax™ V-FLEX Series4 : 1 (by weight)</a:t>
                      </a:r>
                      <a:endParaRPr lang="zh-TW" alt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pPr marL="0" marR="0" lvl="0" indent="0" algn="ctr" defTabSz="685800" rtl="0" eaLnBrk="1" fontAlgn="auto" latinLnBrk="0" hangingPunct="1">
                        <a:lnSpc>
                          <a:spcPts val="2500"/>
                        </a:lnSpc>
                        <a:spcBef>
                          <a:spcPts val="0"/>
                        </a:spcBef>
                        <a:spcAft>
                          <a:spcPts val="0"/>
                        </a:spcAft>
                        <a:buClrTx/>
                        <a:buSzTx/>
                        <a:buFontTx/>
                        <a:buNone/>
                        <a:tabLst/>
                        <a:defRPr/>
                      </a:pPr>
                      <a:endParaRPr lang="zh-TW" altLang="zh-TW"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201044176"/>
                  </a:ext>
                </a:extLst>
              </a:tr>
              <a:tr h="373681">
                <a:tc>
                  <a:txBody>
                    <a:bodyPr/>
                    <a:lstStyle/>
                    <a:p>
                      <a:pPr algn="ctr">
                        <a:lnSpc>
                          <a:spcPts val="2500"/>
                        </a:lnSpc>
                        <a:buNone/>
                      </a:pPr>
                      <a:r>
                        <a:rPr lang="en-US" altLang="zh-TW" sz="1050" kern="100" dirty="0">
                          <a:effectLst/>
                          <a:latin typeface="微軟正黑體" panose="020B0604030504040204" pitchFamily="34" charset="-120"/>
                          <a:ea typeface="微軟正黑體" panose="020B0604030504040204" pitchFamily="34" charset="-120"/>
                        </a:rPr>
                        <a:t>Curing Method</a:t>
                      </a:r>
                      <a:endParaRPr lang="zh-TW" sz="105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gridSpan="3">
                  <a:txBody>
                    <a:bodyPr/>
                    <a:lstStyle/>
                    <a:p>
                      <a:pPr algn="ctr">
                        <a:lnSpc>
                          <a:spcPts val="2500"/>
                        </a:lnSpc>
                        <a:buNone/>
                      </a:pPr>
                      <a:r>
                        <a:rPr lang="en-US" alt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Ambient Temperature Curing After Mixing</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pPr algn="ctr">
                        <a:lnSpc>
                          <a:spcPts val="2500"/>
                        </a:lnSpc>
                        <a:buNone/>
                      </a:pPr>
                      <a:endParaRPr lang="zh-TW"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306705647"/>
                  </a:ext>
                </a:extLst>
              </a:tr>
              <a:tr h="373681">
                <a:tc>
                  <a:txBody>
                    <a:bodyPr/>
                    <a:lstStyle/>
                    <a:p>
                      <a:pPr algn="ctr">
                        <a:lnSpc>
                          <a:spcPts val="2500"/>
                        </a:lnSpc>
                        <a:buNone/>
                      </a:pPr>
                      <a:r>
                        <a:rPr lang="en-US" altLang="zh-TW" sz="1050" kern="100" dirty="0">
                          <a:effectLst/>
                          <a:latin typeface="微軟正黑體" panose="020B0604030504040204" pitchFamily="34" charset="-120"/>
                          <a:ea typeface="微軟正黑體" panose="020B0604030504040204" pitchFamily="34" charset="-120"/>
                        </a:rPr>
                        <a:t>Application</a:t>
                      </a:r>
                      <a:endParaRPr lang="zh-TW" sz="105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gridSpan="3">
                  <a:txBody>
                    <a:bodyPr/>
                    <a:lstStyle/>
                    <a:p>
                      <a:pPr algn="ctr">
                        <a:lnSpc>
                          <a:spcPts val="2500"/>
                        </a:lnSpc>
                        <a:buNone/>
                      </a:pPr>
                      <a:r>
                        <a:rPr lang="en-US" alt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Coating</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pPr algn="ctr">
                        <a:lnSpc>
                          <a:spcPts val="2500"/>
                        </a:lnSpc>
                        <a:buNone/>
                      </a:pPr>
                      <a:endParaRPr lang="zh-TW"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2012660394"/>
                  </a:ext>
                </a:extLst>
              </a:tr>
              <a:tr h="373681">
                <a:tc>
                  <a:txBody>
                    <a:bodyPr/>
                    <a:lstStyle/>
                    <a:p>
                      <a:pPr algn="ctr">
                        <a:lnSpc>
                          <a:spcPts val="2500"/>
                        </a:lnSpc>
                        <a:buNone/>
                      </a:pPr>
                      <a:r>
                        <a:rPr lang="en-US" altLang="zh-TW" sz="1050" kern="100" dirty="0">
                          <a:effectLst/>
                          <a:latin typeface="微軟正黑體" panose="020B0604030504040204" pitchFamily="34" charset="-120"/>
                          <a:ea typeface="微軟正黑體" panose="020B0604030504040204" pitchFamily="34" charset="-120"/>
                        </a:rPr>
                        <a:t>Service Temperature</a:t>
                      </a:r>
                      <a:endParaRPr lang="zh-TW" sz="105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gridSpan="3">
                  <a:txBody>
                    <a:bodyPr/>
                    <a:lstStyle/>
                    <a:p>
                      <a:pPr algn="ctr">
                        <a:lnSpc>
                          <a:spcPts val="2500"/>
                        </a:lnSpc>
                        <a:buNone/>
                      </a:pPr>
                      <a:r>
                        <a:rPr 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-20°C to 130°C</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pPr algn="ctr">
                        <a:lnSpc>
                          <a:spcPts val="2500"/>
                        </a:lnSpc>
                        <a:buNone/>
                      </a:pPr>
                      <a:endParaRPr lang="zh-TW"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2269829936"/>
                  </a:ext>
                </a:extLst>
              </a:tr>
              <a:tr h="373681">
                <a:tc>
                  <a:txBody>
                    <a:bodyPr/>
                    <a:lstStyle/>
                    <a:p>
                      <a:pPr algn="ctr">
                        <a:lnSpc>
                          <a:spcPts val="2500"/>
                        </a:lnSpc>
                        <a:buNone/>
                      </a:pPr>
                      <a:r>
                        <a:rPr lang="en-US" altLang="zh-TW" sz="1050" kern="100" dirty="0">
                          <a:effectLst/>
                          <a:latin typeface="微軟正黑體" panose="020B0604030504040204" pitchFamily="34" charset="-120"/>
                          <a:ea typeface="微軟正黑體" panose="020B0604030504040204" pitchFamily="34" charset="-120"/>
                        </a:rPr>
                        <a:t>Working Time</a:t>
                      </a:r>
                      <a:endParaRPr lang="zh-TW" sz="105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gridSpan="2">
                  <a:txBody>
                    <a:bodyPr/>
                    <a:lstStyle/>
                    <a:p>
                      <a:pPr algn="ctr">
                        <a:lnSpc>
                          <a:spcPts val="2500"/>
                        </a:lnSpc>
                        <a:buNone/>
                      </a:pPr>
                      <a:r>
                        <a:rPr 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23</a:t>
                      </a:r>
                      <a:r>
                        <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hMerge="1">
                  <a:txBody>
                    <a:bodyPr/>
                    <a:lstStyle/>
                    <a:p>
                      <a:pPr algn="ctr">
                        <a:lnSpc>
                          <a:spcPts val="2500"/>
                        </a:lnSpc>
                        <a:buNone/>
                      </a:pPr>
                      <a:r>
                        <a:rPr lang="en-US"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30 min</a:t>
                      </a:r>
                      <a:endParaRPr lang="zh-TW"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lnSpc>
                          <a:spcPts val="2500"/>
                        </a:lnSpc>
                        <a:buNone/>
                      </a:pPr>
                      <a:r>
                        <a:rPr lang="en-US" sz="1050" kern="100">
                          <a:solidFill>
                            <a:schemeClr val="tx1">
                              <a:lumMod val="65000"/>
                              <a:lumOff val="35000"/>
                            </a:schemeClr>
                          </a:solidFill>
                          <a:effectLst/>
                          <a:latin typeface="微軟正黑體" panose="020B0604030504040204" pitchFamily="34" charset="-120"/>
                          <a:ea typeface="微軟正黑體" panose="020B0604030504040204" pitchFamily="34" charset="-120"/>
                        </a:rPr>
                        <a:t>30 min</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331919850"/>
                  </a:ext>
                </a:extLst>
              </a:tr>
              <a:tr h="373681">
                <a:tc>
                  <a:txBody>
                    <a:bodyPr/>
                    <a:lstStyle/>
                    <a:p>
                      <a:pPr algn="ctr">
                        <a:lnSpc>
                          <a:spcPts val="2500"/>
                        </a:lnSpc>
                        <a:buNone/>
                      </a:pPr>
                      <a:r>
                        <a:rPr lang="en-US" altLang="zh-TW" sz="1050" kern="100" dirty="0">
                          <a:effectLst/>
                          <a:latin typeface="微軟正黑體" panose="020B0604030504040204" pitchFamily="34" charset="-120"/>
                          <a:ea typeface="微軟正黑體" panose="020B0604030504040204" pitchFamily="34" charset="-120"/>
                        </a:rPr>
                        <a:t>Initial Curing Time</a:t>
                      </a:r>
                      <a:endParaRPr lang="zh-TW" sz="105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gridSpan="2">
                  <a:txBody>
                    <a:bodyPr/>
                    <a:lstStyle/>
                    <a:p>
                      <a:pPr algn="ctr">
                        <a:lnSpc>
                          <a:spcPts val="2500"/>
                        </a:lnSpc>
                        <a:buNone/>
                      </a:pPr>
                      <a:r>
                        <a:rPr 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23</a:t>
                      </a:r>
                      <a:r>
                        <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hMerge="1">
                  <a:txBody>
                    <a:bodyPr/>
                    <a:lstStyle/>
                    <a:p>
                      <a:pPr algn="ctr">
                        <a:lnSpc>
                          <a:spcPts val="2500"/>
                        </a:lnSpc>
                        <a:buNone/>
                      </a:pPr>
                      <a:r>
                        <a:rPr lang="en-US"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2 hr.</a:t>
                      </a:r>
                      <a:endParaRPr lang="zh-TW"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lnSpc>
                          <a:spcPts val="2500"/>
                        </a:lnSpc>
                        <a:buNone/>
                      </a:pPr>
                      <a:r>
                        <a:rPr lang="en-US" sz="1050" kern="100">
                          <a:solidFill>
                            <a:schemeClr val="tx1">
                              <a:lumMod val="65000"/>
                              <a:lumOff val="35000"/>
                            </a:schemeClr>
                          </a:solidFill>
                          <a:effectLst/>
                          <a:latin typeface="微軟正黑體" panose="020B0604030504040204" pitchFamily="34" charset="-120"/>
                          <a:ea typeface="微軟正黑體" panose="020B0604030504040204" pitchFamily="34" charset="-120"/>
                        </a:rPr>
                        <a:t>2 hr.</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260457383"/>
                  </a:ext>
                </a:extLst>
              </a:tr>
              <a:tr h="373681">
                <a:tc>
                  <a:txBody>
                    <a:bodyPr/>
                    <a:lstStyle/>
                    <a:p>
                      <a:pPr algn="ctr">
                        <a:lnSpc>
                          <a:spcPts val="2500"/>
                        </a:lnSpc>
                        <a:buNone/>
                      </a:pPr>
                      <a:r>
                        <a:rPr lang="en-US" altLang="zh-TW" sz="1050" kern="100" dirty="0">
                          <a:effectLst/>
                          <a:latin typeface="微軟正黑體" panose="020B0604030504040204" pitchFamily="34" charset="-120"/>
                          <a:ea typeface="微軟正黑體" panose="020B0604030504040204" pitchFamily="34" charset="-120"/>
                        </a:rPr>
                        <a:t>Full Curing Time</a:t>
                      </a:r>
                      <a:endParaRPr lang="zh-TW" sz="105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gridSpan="2">
                  <a:txBody>
                    <a:bodyPr/>
                    <a:lstStyle/>
                    <a:p>
                      <a:pPr algn="ctr">
                        <a:lnSpc>
                          <a:spcPts val="2500"/>
                        </a:lnSpc>
                        <a:buNone/>
                      </a:pPr>
                      <a:r>
                        <a:rPr 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23</a:t>
                      </a:r>
                      <a:r>
                        <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hMerge="1">
                  <a:txBody>
                    <a:bodyPr/>
                    <a:lstStyle/>
                    <a:p>
                      <a:pPr algn="ctr">
                        <a:lnSpc>
                          <a:spcPts val="2500"/>
                        </a:lnSpc>
                        <a:buNone/>
                      </a:pPr>
                      <a:r>
                        <a:rPr lang="en-US"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8 hr.</a:t>
                      </a:r>
                      <a:endParaRPr lang="zh-TW"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lnSpc>
                          <a:spcPts val="2500"/>
                        </a:lnSpc>
                        <a:buNone/>
                      </a:pPr>
                      <a:r>
                        <a:rPr lang="en-US" sz="1050" kern="100">
                          <a:solidFill>
                            <a:schemeClr val="tx1">
                              <a:lumMod val="65000"/>
                              <a:lumOff val="35000"/>
                            </a:schemeClr>
                          </a:solidFill>
                          <a:effectLst/>
                          <a:latin typeface="微軟正黑體" panose="020B0604030504040204" pitchFamily="34" charset="-120"/>
                          <a:ea typeface="微軟正黑體" panose="020B0604030504040204" pitchFamily="34" charset="-120"/>
                        </a:rPr>
                        <a:t>8 hr.</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3914848925"/>
                  </a:ext>
                </a:extLst>
              </a:tr>
              <a:tr h="373681">
                <a:tc>
                  <a:txBody>
                    <a:bodyPr/>
                    <a:lstStyle/>
                    <a:p>
                      <a:pPr algn="ctr">
                        <a:lnSpc>
                          <a:spcPts val="2500"/>
                        </a:lnSpc>
                        <a:buNone/>
                      </a:pPr>
                      <a:r>
                        <a:rPr lang="en-US" altLang="zh-TW" sz="1050" kern="100" dirty="0">
                          <a:effectLst/>
                          <a:latin typeface="微軟正黑體" panose="020B0604030504040204" pitchFamily="34" charset="-120"/>
                          <a:ea typeface="微軟正黑體" panose="020B0604030504040204" pitchFamily="34" charset="-120"/>
                        </a:rPr>
                        <a:t>Product Density</a:t>
                      </a:r>
                      <a:endParaRPr lang="zh-TW" sz="105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gridSpan="2">
                  <a:txBody>
                    <a:bodyPr/>
                    <a:lstStyle/>
                    <a:p>
                      <a:pPr algn="l">
                        <a:lnSpc>
                          <a:spcPts val="2500"/>
                        </a:lnSpc>
                        <a:buNone/>
                      </a:pPr>
                      <a:r>
                        <a:rPr lang="zh-TW" alt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    </a:t>
                      </a:r>
                      <a:r>
                        <a:rPr 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ASTM-D792 （23</a:t>
                      </a:r>
                      <a:r>
                        <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a:t>
                      </a:r>
                      <a:r>
                        <a:rPr 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/23</a:t>
                      </a:r>
                      <a:r>
                        <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a:t>
                      </a:r>
                      <a:r>
                        <a:rPr 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hMerge="1">
                  <a:txBody>
                    <a:bodyPr/>
                    <a:lstStyle/>
                    <a:p>
                      <a:pPr algn="ctr">
                        <a:lnSpc>
                          <a:spcPts val="2500"/>
                        </a:lnSpc>
                        <a:buNone/>
                      </a:pPr>
                      <a:r>
                        <a:rPr lang="en-US"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1.55</a:t>
                      </a:r>
                      <a:endParaRPr lang="zh-TW"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lnSpc>
                          <a:spcPts val="2500"/>
                        </a:lnSpc>
                        <a:buNone/>
                      </a:pPr>
                      <a:r>
                        <a:rPr lang="en-US" sz="1050" kern="100">
                          <a:solidFill>
                            <a:schemeClr val="tx1">
                              <a:lumMod val="65000"/>
                              <a:lumOff val="35000"/>
                            </a:schemeClr>
                          </a:solidFill>
                          <a:effectLst/>
                          <a:latin typeface="微軟正黑體" panose="020B0604030504040204" pitchFamily="34" charset="-120"/>
                          <a:ea typeface="微軟正黑體" panose="020B0604030504040204" pitchFamily="34" charset="-120"/>
                        </a:rPr>
                        <a:t>1.55</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3791140001"/>
                  </a:ext>
                </a:extLst>
              </a:tr>
              <a:tr h="373681">
                <a:tc>
                  <a:txBody>
                    <a:bodyPr/>
                    <a:lstStyle/>
                    <a:p>
                      <a:pPr algn="ctr">
                        <a:lnSpc>
                          <a:spcPts val="2500"/>
                        </a:lnSpc>
                        <a:buNone/>
                      </a:pPr>
                      <a:r>
                        <a:rPr lang="en-US" altLang="zh-TW" sz="1050" kern="100" dirty="0">
                          <a:effectLst/>
                          <a:latin typeface="微軟正黑體" panose="020B0604030504040204" pitchFamily="34" charset="-120"/>
                          <a:ea typeface="微軟正黑體" panose="020B0604030504040204" pitchFamily="34" charset="-120"/>
                        </a:rPr>
                        <a:t>Lap Shear Strength</a:t>
                      </a:r>
                      <a:endParaRPr lang="zh-TW" sz="105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gridSpan="2">
                  <a:txBody>
                    <a:bodyPr/>
                    <a:lstStyle/>
                    <a:p>
                      <a:pPr algn="l">
                        <a:lnSpc>
                          <a:spcPts val="2500"/>
                        </a:lnSpc>
                        <a:buNone/>
                      </a:pPr>
                      <a:r>
                        <a:rPr lang="zh-TW" alt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    </a:t>
                      </a:r>
                      <a:r>
                        <a:rPr 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ASTM-D1002 （23</a:t>
                      </a:r>
                      <a:r>
                        <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a:t>
                      </a:r>
                      <a:r>
                        <a:rPr 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hMerge="1">
                  <a:txBody>
                    <a:bodyPr/>
                    <a:lstStyle/>
                    <a:p>
                      <a:pPr algn="ctr">
                        <a:lnSpc>
                          <a:spcPts val="2500"/>
                        </a:lnSpc>
                        <a:buNone/>
                      </a:pPr>
                      <a:r>
                        <a:rPr lang="en-US"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18 MPa</a:t>
                      </a:r>
                      <a:endParaRPr lang="zh-TW"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lnSpc>
                          <a:spcPts val="2500"/>
                        </a:lnSpc>
                        <a:buNone/>
                      </a:pPr>
                      <a:r>
                        <a:rPr 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18 MPa</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304882265"/>
                  </a:ext>
                </a:extLst>
              </a:tr>
              <a:tr h="373681">
                <a:tc>
                  <a:txBody>
                    <a:bodyPr/>
                    <a:lstStyle/>
                    <a:p>
                      <a:pPr algn="ctr">
                        <a:lnSpc>
                          <a:spcPts val="2500"/>
                        </a:lnSpc>
                        <a:buNone/>
                      </a:pPr>
                      <a:r>
                        <a:rPr lang="en-US" altLang="zh-TW" sz="1050" kern="100" dirty="0">
                          <a:effectLst/>
                          <a:latin typeface="微軟正黑體" panose="020B0604030504040204" pitchFamily="34" charset="-120"/>
                          <a:ea typeface="微軟正黑體" panose="020B0604030504040204" pitchFamily="34" charset="-120"/>
                        </a:rPr>
                        <a:t>Shore Hardness, Hardness D</a:t>
                      </a:r>
                      <a:endParaRPr lang="zh-TW" sz="105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gridSpan="2">
                  <a:txBody>
                    <a:bodyPr/>
                    <a:lstStyle/>
                    <a:p>
                      <a:pPr algn="l">
                        <a:lnSpc>
                          <a:spcPts val="2500"/>
                        </a:lnSpc>
                        <a:buNone/>
                      </a:pPr>
                      <a:r>
                        <a:rPr lang="zh-TW" alt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    </a:t>
                      </a:r>
                      <a:r>
                        <a:rPr 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ASTM-D638 （23</a:t>
                      </a:r>
                      <a:r>
                        <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a:t>
                      </a:r>
                      <a:r>
                        <a:rPr 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hMerge="1">
                  <a:txBody>
                    <a:bodyPr/>
                    <a:lstStyle/>
                    <a:p>
                      <a:pPr algn="ctr">
                        <a:lnSpc>
                          <a:spcPts val="2500"/>
                        </a:lnSpc>
                        <a:buNone/>
                      </a:pPr>
                      <a:r>
                        <a:rPr lang="en-US"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80</a:t>
                      </a:r>
                      <a:endParaRPr lang="zh-TW"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lnSpc>
                          <a:spcPts val="2500"/>
                        </a:lnSpc>
                        <a:buNone/>
                      </a:pPr>
                      <a:r>
                        <a:rPr 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80</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3346140415"/>
                  </a:ext>
                </a:extLst>
              </a:tr>
              <a:tr h="373681">
                <a:tc rowSpan="3">
                  <a:txBody>
                    <a:bodyPr/>
                    <a:lstStyle/>
                    <a:p>
                      <a:pPr algn="ctr">
                        <a:lnSpc>
                          <a:spcPts val="2500"/>
                        </a:lnSpc>
                        <a:buNone/>
                      </a:pPr>
                      <a:r>
                        <a:rPr lang="en-US" altLang="zh-TW" sz="1050" kern="100" dirty="0">
                          <a:effectLst/>
                          <a:latin typeface="微軟正黑體" panose="020B0604030504040204" pitchFamily="34" charset="-120"/>
                          <a:ea typeface="微軟正黑體" panose="020B0604030504040204" pitchFamily="34" charset="-120"/>
                        </a:rPr>
                        <a:t>Abrasion Resistance</a:t>
                      </a:r>
                      <a:endParaRPr lang="zh-TW" sz="105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gridSpan="2">
                  <a:txBody>
                    <a:bodyPr/>
                    <a:lstStyle/>
                    <a:p>
                      <a:pPr algn="l">
                        <a:lnSpc>
                          <a:spcPts val="2500"/>
                        </a:lnSpc>
                        <a:buNone/>
                      </a:pPr>
                      <a:r>
                        <a:rPr lang="zh-TW" alt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    </a:t>
                      </a:r>
                      <a:r>
                        <a:rPr 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STM G 75-01</a:t>
                      </a:r>
                      <a:r>
                        <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a:t>
                      </a:r>
                      <a:r>
                        <a:rPr 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2hr</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hMerge="1">
                  <a:txBody>
                    <a:bodyPr/>
                    <a:lstStyle/>
                    <a:p>
                      <a:pPr algn="ctr">
                        <a:lnSpc>
                          <a:spcPts val="2500"/>
                        </a:lnSpc>
                        <a:buNone/>
                      </a:pPr>
                      <a:r>
                        <a:rPr lang="zh-TW"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質量損失</a:t>
                      </a:r>
                      <a:r>
                        <a:rPr lang="en-US"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1%</a:t>
                      </a:r>
                      <a:endParaRPr lang="zh-TW"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lnSpc>
                          <a:spcPts val="2500"/>
                        </a:lnSpc>
                        <a:buNone/>
                      </a:pPr>
                      <a:r>
                        <a:rPr lang="en-US" alt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1% mass loss</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050967324"/>
                  </a:ext>
                </a:extLst>
              </a:tr>
              <a:tr h="373681">
                <a:tc vMerge="1">
                  <a:txBody>
                    <a:bodyPr/>
                    <a:lstStyle/>
                    <a:p>
                      <a:endParaRPr lang="zh-TW" altLang="en-US"/>
                    </a:p>
                  </a:txBody>
                  <a:tcPr/>
                </a:tc>
                <a:tc gridSpan="2">
                  <a:txBody>
                    <a:bodyPr/>
                    <a:lstStyle/>
                    <a:p>
                      <a:pPr algn="l">
                        <a:lnSpc>
                          <a:spcPts val="2500"/>
                        </a:lnSpc>
                        <a:buNone/>
                      </a:pPr>
                      <a:r>
                        <a:rPr lang="zh-TW" alt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    </a:t>
                      </a:r>
                      <a:r>
                        <a:rPr 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STM G 75-01</a:t>
                      </a:r>
                      <a:r>
                        <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a:t>
                      </a:r>
                      <a:r>
                        <a:rPr 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4hr</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hMerge="1">
                  <a:txBody>
                    <a:bodyPr/>
                    <a:lstStyle/>
                    <a:p>
                      <a:pPr algn="ctr">
                        <a:lnSpc>
                          <a:spcPts val="2500"/>
                        </a:lnSpc>
                        <a:buNone/>
                      </a:pPr>
                      <a:r>
                        <a:rPr lang="zh-TW"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質量損失</a:t>
                      </a:r>
                      <a:r>
                        <a:rPr lang="en-US"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1%</a:t>
                      </a:r>
                      <a:endParaRPr lang="zh-TW"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lnSpc>
                          <a:spcPts val="2500"/>
                        </a:lnSpc>
                        <a:buNone/>
                      </a:pPr>
                      <a:r>
                        <a:rPr lang="en-US" alt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1% mass loss</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4116469234"/>
                  </a:ext>
                </a:extLst>
              </a:tr>
              <a:tr h="373681">
                <a:tc vMerge="1">
                  <a:txBody>
                    <a:bodyPr/>
                    <a:lstStyle/>
                    <a:p>
                      <a:endParaRPr lang="zh-TW" altLang="en-US"/>
                    </a:p>
                  </a:txBody>
                  <a:tcPr/>
                </a:tc>
                <a:tc gridSpan="2">
                  <a:txBody>
                    <a:bodyPr/>
                    <a:lstStyle/>
                    <a:p>
                      <a:pPr algn="l">
                        <a:lnSpc>
                          <a:spcPts val="2500"/>
                        </a:lnSpc>
                        <a:buNone/>
                      </a:pPr>
                      <a:r>
                        <a:rPr lang="zh-TW" alt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    </a:t>
                      </a:r>
                      <a:r>
                        <a:rPr 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STM G 75-01</a:t>
                      </a:r>
                      <a:r>
                        <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a:t>
                      </a:r>
                      <a:r>
                        <a:rPr 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6hr</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hMerge="1">
                  <a:txBody>
                    <a:bodyPr/>
                    <a:lstStyle/>
                    <a:p>
                      <a:pPr algn="ctr">
                        <a:lnSpc>
                          <a:spcPts val="2500"/>
                        </a:lnSpc>
                        <a:buNone/>
                      </a:pPr>
                      <a:r>
                        <a:rPr lang="zh-TW"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質量損失</a:t>
                      </a:r>
                      <a:r>
                        <a:rPr lang="en-US"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2%</a:t>
                      </a:r>
                      <a:endParaRPr lang="zh-TW"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lnSpc>
                          <a:spcPts val="2500"/>
                        </a:lnSpc>
                        <a:buNone/>
                      </a:pPr>
                      <a:r>
                        <a:rPr lang="en-US" alt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2% mass loss</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130591069"/>
                  </a:ext>
                </a:extLst>
              </a:tr>
              <a:tr h="373681">
                <a:tc>
                  <a:txBody>
                    <a:bodyPr/>
                    <a:lstStyle/>
                    <a:p>
                      <a:pPr algn="ctr">
                        <a:lnSpc>
                          <a:spcPts val="2500"/>
                        </a:lnSpc>
                        <a:buNone/>
                      </a:pPr>
                      <a:r>
                        <a:rPr lang="en-US" altLang="zh-TW" sz="1050" kern="100" dirty="0">
                          <a:effectLst/>
                          <a:latin typeface="微軟正黑體" panose="020B0604030504040204" pitchFamily="34" charset="-120"/>
                          <a:ea typeface="微軟正黑體" panose="020B0604030504040204" pitchFamily="34" charset="-120"/>
                        </a:rPr>
                        <a:t>Impact Test</a:t>
                      </a:r>
                      <a:endParaRPr lang="zh-TW" sz="105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solidFill>
                      <a:schemeClr val="bg1">
                        <a:lumMod val="95000"/>
                      </a:schemeClr>
                    </a:solidFill>
                  </a:tcPr>
                </a:tc>
                <a:tc gridSpan="2">
                  <a:txBody>
                    <a:bodyPr/>
                    <a:lstStyle/>
                    <a:p>
                      <a:pPr algn="l">
                        <a:lnSpc>
                          <a:spcPts val="2500"/>
                        </a:lnSpc>
                        <a:buNone/>
                      </a:pPr>
                      <a:r>
                        <a:rPr lang="zh-TW" alt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    </a:t>
                      </a:r>
                      <a:r>
                        <a:rPr 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ASTM D256</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lnSpc>
                          <a:spcPts val="2500"/>
                        </a:lnSpc>
                        <a:buNone/>
                      </a:pPr>
                      <a:r>
                        <a:rPr lang="en-US"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24</a:t>
                      </a:r>
                      <a:r>
                        <a:rPr lang="en-US" sz="1100" kern="0" dirty="0">
                          <a:solidFill>
                            <a:schemeClr val="tx1">
                              <a:lumMod val="65000"/>
                              <a:lumOff val="35000"/>
                            </a:schemeClr>
                          </a:solidFill>
                          <a:effectLst/>
                          <a:latin typeface="微軟正黑體" panose="020B0604030504040204" pitchFamily="34" charset="-120"/>
                          <a:ea typeface="微軟正黑體" panose="020B0604030504040204" pitchFamily="34" charset="-120"/>
                        </a:rPr>
                        <a:t> </a:t>
                      </a:r>
                      <a:r>
                        <a:rPr lang="en-US"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J/m</a:t>
                      </a:r>
                      <a:endParaRPr lang="zh-TW" sz="110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solidFill>
                      <a:schemeClr val="bg1"/>
                    </a:solidFill>
                  </a:tcPr>
                </a:tc>
                <a:tc>
                  <a:txBody>
                    <a:bodyPr/>
                    <a:lstStyle/>
                    <a:p>
                      <a:pPr algn="ctr">
                        <a:lnSpc>
                          <a:spcPts val="2500"/>
                        </a:lnSpc>
                        <a:buNone/>
                      </a:pPr>
                      <a:r>
                        <a:rPr 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24</a:t>
                      </a:r>
                      <a:r>
                        <a:rPr lang="en-US" sz="1050" kern="0" dirty="0">
                          <a:solidFill>
                            <a:schemeClr val="tx1">
                              <a:lumMod val="65000"/>
                              <a:lumOff val="35000"/>
                            </a:schemeClr>
                          </a:solidFill>
                          <a:effectLst/>
                          <a:latin typeface="微軟正黑體" panose="020B0604030504040204" pitchFamily="34" charset="-120"/>
                          <a:ea typeface="微軟正黑體" panose="020B0604030504040204" pitchFamily="34" charset="-120"/>
                        </a:rPr>
                        <a:t> </a:t>
                      </a:r>
                      <a:r>
                        <a:rPr lang="en-US"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rPr>
                        <a:t>J/m</a:t>
                      </a:r>
                      <a:endParaRPr lang="zh-TW" sz="1050" kern="100" dirty="0">
                        <a:solidFill>
                          <a:schemeClr val="tx1">
                            <a:lumMod val="65000"/>
                            <a:lumOff val="3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solidFill>
                      <a:schemeClr val="bg1"/>
                    </a:solidFill>
                  </a:tcPr>
                </a:tc>
                <a:extLst>
                  <a:ext uri="{0D108BD9-81ED-4DB2-BD59-A6C34878D82A}">
                    <a16:rowId xmlns:a16="http://schemas.microsoft.com/office/drawing/2014/main" val="2625008057"/>
                  </a:ext>
                </a:extLst>
              </a:tr>
            </a:tbl>
          </a:graphicData>
        </a:graphic>
      </p:graphicFrame>
      <p:sp>
        <p:nvSpPr>
          <p:cNvPr id="5" name="文字方塊 4">
            <a:extLst>
              <a:ext uri="{FF2B5EF4-FFF2-40B4-BE49-F238E27FC236}">
                <a16:creationId xmlns:a16="http://schemas.microsoft.com/office/drawing/2014/main" id="{17E75F66-8AD4-385D-7AE8-FA30D03C3C39}"/>
              </a:ext>
            </a:extLst>
          </p:cNvPr>
          <p:cNvSpPr txBox="1"/>
          <p:nvPr/>
        </p:nvSpPr>
        <p:spPr>
          <a:xfrm>
            <a:off x="586487" y="306653"/>
            <a:ext cx="5425693" cy="584775"/>
          </a:xfrm>
          <a:prstGeom prst="rect">
            <a:avLst/>
          </a:prstGeom>
          <a:noFill/>
        </p:spPr>
        <p:txBody>
          <a:bodyPr wrap="square">
            <a:spAutoFit/>
          </a:bodyPr>
          <a:lstStyle/>
          <a:p>
            <a:r>
              <a:rPr lang="en-US" altLang="zh-TW" sz="1600" b="1" dirty="0">
                <a:solidFill>
                  <a:srgbClr val="073894"/>
                </a:solidFill>
                <a:effectLst/>
                <a:latin typeface="微軟正黑體" panose="020B0604030504040204" pitchFamily="34" charset="-120"/>
                <a:ea typeface="微軟正黑體" panose="020B0604030504040204" pitchFamily="34" charset="-120"/>
                <a:cs typeface="Times New Roman" panose="02020603050405020304" pitchFamily="18" charset="0"/>
              </a:rPr>
              <a:t>CarbDurax™  Carbon Fiber Proactive Wear-Resistant Coating Series</a:t>
            </a:r>
            <a:endParaRPr lang="zh-TW" altLang="en-US" sz="1600" dirty="0">
              <a:solidFill>
                <a:srgbClr val="073894"/>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43748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FF5CA-5A38-0900-71C6-4EE30AD3D5F5}"/>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0DC6762A-86EA-83E6-C528-AE14FC770CCC}"/>
              </a:ext>
            </a:extLst>
          </p:cNvPr>
          <p:cNvSpPr/>
          <p:nvPr/>
        </p:nvSpPr>
        <p:spPr>
          <a:xfrm>
            <a:off x="0" y="9366000"/>
            <a:ext cx="6858000" cy="540000"/>
          </a:xfrm>
          <a:prstGeom prst="rect">
            <a:avLst/>
          </a:prstGeom>
          <a:solidFill>
            <a:srgbClr val="0738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E4FD1850-FD40-5B37-31EB-3B9F83B614EB}"/>
              </a:ext>
            </a:extLst>
          </p:cNvPr>
          <p:cNvSpPr/>
          <p:nvPr/>
        </p:nvSpPr>
        <p:spPr>
          <a:xfrm>
            <a:off x="4617720" y="9508202"/>
            <a:ext cx="1501140" cy="246221"/>
          </a:xfrm>
          <a:prstGeom prst="rect">
            <a:avLst/>
          </a:prstGeom>
          <a:noFill/>
        </p:spPr>
        <p:txBody>
          <a:bodyPr wrap="square" lIns="91440" tIns="45720" rIns="91440" bIns="45720">
            <a:spAutoFit/>
          </a:bodyPr>
          <a:lstStyle/>
          <a:p>
            <a:pPr algn="r"/>
            <a:r>
              <a:rPr lang="en-US" altLang="zh-TW" sz="1000" cap="none" spc="180" dirty="0">
                <a:ln w="0"/>
                <a:solidFill>
                  <a:schemeClr val="bg1"/>
                </a:solidFill>
                <a:latin typeface="Roboto" panose="02000000000000000000" pitchFamily="2" charset="0"/>
                <a:ea typeface="Roboto" panose="02000000000000000000" pitchFamily="2" charset="0"/>
                <a:cs typeface="Roboto" panose="02000000000000000000" pitchFamily="2" charset="0"/>
              </a:rPr>
              <a:t>THERMOLYSIS</a:t>
            </a:r>
            <a:r>
              <a:rPr lang="zh-TW" altLang="en-US" sz="1000" cap="none" spc="180" dirty="0">
                <a:ln w="0"/>
                <a:solidFill>
                  <a:schemeClr val="bg1"/>
                </a:solidFill>
                <a:latin typeface="Roboto" panose="02000000000000000000" pitchFamily="2" charset="0"/>
                <a:ea typeface="Roboto" panose="02000000000000000000" pitchFamily="2" charset="0"/>
                <a:cs typeface="Roboto" panose="02000000000000000000" pitchFamily="2" charset="0"/>
              </a:rPr>
              <a:t>｜</a:t>
            </a:r>
            <a:endParaRPr lang="zh-TW" altLang="en-US" sz="1000" cap="none" spc="180" dirty="0">
              <a:ln w="0"/>
              <a:solidFill>
                <a:schemeClr val="bg1"/>
              </a:solidFill>
              <a:latin typeface="Roboto" panose="02000000000000000000" pitchFamily="2" charset="0"/>
              <a:cs typeface="Roboto" panose="02000000000000000000" pitchFamily="2" charset="0"/>
            </a:endParaRPr>
          </a:p>
        </p:txBody>
      </p:sp>
      <p:sp>
        <p:nvSpPr>
          <p:cNvPr id="68" name="矩形 67">
            <a:extLst>
              <a:ext uri="{FF2B5EF4-FFF2-40B4-BE49-F238E27FC236}">
                <a16:creationId xmlns:a16="http://schemas.microsoft.com/office/drawing/2014/main" id="{E2DACDD1-EC69-27D0-44EF-ED5EAE9DA1CB}"/>
              </a:ext>
            </a:extLst>
          </p:cNvPr>
          <p:cNvSpPr/>
          <p:nvPr/>
        </p:nvSpPr>
        <p:spPr>
          <a:xfrm>
            <a:off x="0" y="0"/>
            <a:ext cx="6858000" cy="108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a:extLst>
              <a:ext uri="{FF2B5EF4-FFF2-40B4-BE49-F238E27FC236}">
                <a16:creationId xmlns:a16="http://schemas.microsoft.com/office/drawing/2014/main" id="{E30018F4-4C08-97FD-389E-20B0BFFBDE16}"/>
              </a:ext>
            </a:extLst>
          </p:cNvPr>
          <p:cNvSpPr txBox="1"/>
          <p:nvPr/>
        </p:nvSpPr>
        <p:spPr>
          <a:xfrm>
            <a:off x="549275" y="1299566"/>
            <a:ext cx="5759450" cy="261610"/>
          </a:xfrm>
          <a:prstGeom prst="rect">
            <a:avLst/>
          </a:prstGeom>
          <a:noFill/>
        </p:spPr>
        <p:txBody>
          <a:bodyPr wrap="square">
            <a:spAutoFit/>
          </a:bodyPr>
          <a:lstStyle/>
          <a:p>
            <a:r>
              <a:rPr lang="en-US" altLang="zh-TW" sz="1100" b="1" dirty="0">
                <a:latin typeface="微軟正黑體" panose="020B0604030504040204" pitchFamily="34" charset="-120"/>
                <a:ea typeface="微軟正黑體" panose="020B0604030504040204" pitchFamily="34" charset="-120"/>
              </a:rPr>
              <a:t>【Ⅳ. User Guide】</a:t>
            </a:r>
            <a:endParaRPr lang="zh-TW" altLang="en-US" sz="1100" b="1" dirty="0">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7C33F48C-BEB1-F89A-6027-73BEAAC6CEFF}"/>
              </a:ext>
            </a:extLst>
          </p:cNvPr>
          <p:cNvSpPr txBox="1"/>
          <p:nvPr/>
        </p:nvSpPr>
        <p:spPr>
          <a:xfrm>
            <a:off x="549275" y="1678346"/>
            <a:ext cx="5759450" cy="7697556"/>
          </a:xfrm>
          <a:prstGeom prst="rect">
            <a:avLst/>
          </a:prstGeom>
          <a:noFill/>
        </p:spPr>
        <p:txBody>
          <a:bodyPr wrap="square">
            <a:spAutoFit/>
          </a:bodyPr>
          <a:lstStyle/>
          <a:p>
            <a:pPr marL="228600" indent="-228600">
              <a:lnSpc>
                <a:spcPts val="1700"/>
              </a:lnSpc>
              <a:buFont typeface="+mj-lt"/>
              <a:buAutoNum type="alphaLcPeriod"/>
            </a:pPr>
            <a:r>
              <a:rPr lang="en-US" altLang="zh-TW" sz="105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Surface Preparation</a:t>
            </a:r>
          </a:p>
          <a:p>
            <a:pPr marL="266700" lvl="1">
              <a:lnSpc>
                <a:spcPts val="1700"/>
              </a:lnSpc>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Proper surface preparation is essential for long-term performance. Requirements may vary with the environment, service life, and substrate condition. Select the preparation method that best fits the site conditions.</a:t>
            </a:r>
          </a:p>
          <a:p>
            <a:pPr marL="685800" lvl="1" indent="-228600">
              <a:lnSpc>
                <a:spcPts val="1700"/>
              </a:lnSpc>
              <a:buFont typeface="+mj-lt"/>
              <a:buAutoNum type="arabicParenR"/>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For metal surfaces to be pre-coated, proper cleaning is required. A sandblasting grade of 2.5 is recommended to remove residual dirt, oil, grease, and other contaminants from the metal surface.</a:t>
            </a:r>
            <a:endParaRPr lang="zh-TW" altLang="en-US"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a:p>
            <a:pPr marL="685800" lvl="1" indent="-228600">
              <a:lnSpc>
                <a:spcPts val="1700"/>
              </a:lnSpc>
              <a:buFont typeface="+mj-lt"/>
              <a:buAutoNum type="arabicParenR"/>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Metal surfaces exposed to salt solutions (e.g., seawater) should be sandblasted or high-pressure water blasted, then left for 24 hours to allow salts to rise to the surface. Repeat as needed until the chloride level is below 30 mg/m³ (3 </a:t>
            </a:r>
            <a:r>
              <a:rPr lang="en-US" altLang="zh-TW" sz="1000" dirty="0" err="1">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μg</a:t>
            </a: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/cm³). After reaching this level, perform the final sandblasting before coating.</a:t>
            </a:r>
          </a:p>
          <a:p>
            <a:pPr marL="685800" lvl="1" indent="-228600">
              <a:lnSpc>
                <a:spcPts val="1700"/>
              </a:lnSpc>
              <a:buFont typeface="+mj-lt"/>
              <a:buAutoNum type="arabicParenR"/>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For best performance, installing a metal mesh reinforcement over the application area is recommended.</a:t>
            </a:r>
            <a:endParaRPr lang="zh-TW" altLang="en-US"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a:p>
            <a:pPr marL="228600" indent="-228600">
              <a:lnSpc>
                <a:spcPts val="1700"/>
              </a:lnSpc>
              <a:buFont typeface="+mj-lt"/>
              <a:buAutoNum type="alphaLcPeriod"/>
            </a:pPr>
            <a:r>
              <a:rPr lang="en-US" altLang="zh-TW" sz="105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Mixing</a:t>
            </a:r>
          </a:p>
          <a:p>
            <a:pPr marL="685800" lvl="1" indent="-228600">
              <a:lnSpc>
                <a:spcPts val="1700"/>
              </a:lnSpc>
              <a:buFont typeface="+mj-lt"/>
              <a:buAutoNum type="arabicParenR"/>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For CarbDurax™ F-FLOW, mix Component A (resin) and Component B (hardener) at a weight ratio of 4.5 : 1.</a:t>
            </a:r>
            <a:r>
              <a:rPr lang="zh-TW" altLang="en-US"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 </a:t>
            </a:r>
            <a:b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b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For CarbDurax™ V-FLEX, mix Component A (resin) and Component B (hardener) at a weight ratio of 4 : 1.</a:t>
            </a:r>
          </a:p>
          <a:p>
            <a:pPr marL="685800" lvl="1" indent="-228600">
              <a:lnSpc>
                <a:spcPts val="1700"/>
              </a:lnSpc>
              <a:buFont typeface="+mj-lt"/>
              <a:buAutoNum type="arabicParenR"/>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Weigh according to the required ratio or mix the full contents on a clean, dry mixing board. Blend until the color becomes uniform.</a:t>
            </a:r>
          </a:p>
          <a:p>
            <a:pPr marL="685800" lvl="1" indent="-228600">
              <a:lnSpc>
                <a:spcPts val="1700"/>
              </a:lnSpc>
              <a:buFont typeface="+mj-lt"/>
              <a:buAutoNum type="arabicParenR"/>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If the resin and hardener are stored at 10–20°C or lower, preheat the resin to approximately 25–30°C, but do not exceed 40°C.</a:t>
            </a:r>
            <a:endParaRPr lang="en-US" altLang="zh-TW" sz="100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a:p>
            <a:pPr marL="228600" indent="-228600">
              <a:lnSpc>
                <a:spcPts val="1700"/>
              </a:lnSpc>
              <a:buFont typeface="+mj-lt"/>
              <a:buAutoNum type="alphaLcPeriod"/>
            </a:pPr>
            <a:r>
              <a:rPr lang="en-US" altLang="zh-TW" sz="105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Application</a:t>
            </a:r>
          </a:p>
          <a:p>
            <a:pPr marL="685800" lvl="1" indent="-228600">
              <a:lnSpc>
                <a:spcPts val="1700"/>
              </a:lnSpc>
              <a:buFont typeface="+mj-lt"/>
              <a:buAutoNum type="arabicParenR"/>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Apply the fully mixed material onto the prepared surface.</a:t>
            </a:r>
          </a:p>
          <a:p>
            <a:pPr marL="685800" lvl="1" indent="-228600">
              <a:lnSpc>
                <a:spcPts val="1700"/>
              </a:lnSpc>
              <a:buFont typeface="+mj-lt"/>
              <a:buAutoNum type="arabicParenR"/>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At 25°C, the working time is about 20 minutes, and initial curing takes around 2 hours. Both times change with temperature and thickness—higher temperatures cure faster. Apply at a recommended thickness of 5–8 mm; thicker layers will extend curing time.</a:t>
            </a:r>
          </a:p>
          <a:p>
            <a:pPr marL="685800" lvl="1" indent="-228600">
              <a:lnSpc>
                <a:spcPts val="1700"/>
              </a:lnSpc>
              <a:buFont typeface="+mj-lt"/>
              <a:buAutoNum type="arabicParenR"/>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For a smoother finish, you may place a plastic film over the coating and press it evenly.</a:t>
            </a:r>
          </a:p>
          <a:p>
            <a:pPr marL="228600" indent="-228600">
              <a:lnSpc>
                <a:spcPts val="1700"/>
              </a:lnSpc>
              <a:buFont typeface="+mj-lt"/>
              <a:buAutoNum type="alphaLcPeriod"/>
            </a:pPr>
            <a:r>
              <a:rPr lang="en-US" altLang="zh-TW" sz="1050" b="1"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Inspection</a:t>
            </a:r>
          </a:p>
          <a:p>
            <a:pPr marL="685800" lvl="1" indent="-228600">
              <a:lnSpc>
                <a:spcPts val="1700"/>
              </a:lnSpc>
              <a:buFont typeface="+mj-lt"/>
              <a:buAutoNum type="arabicParenR"/>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After application, visually inspect the surface to ensure there are no pinholes or voids.</a:t>
            </a:r>
          </a:p>
          <a:p>
            <a:pPr marL="685800" lvl="1" indent="-228600">
              <a:lnSpc>
                <a:spcPts val="1700"/>
              </a:lnSpc>
              <a:buFont typeface="+mj-lt"/>
              <a:buAutoNum type="arabicParenR"/>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After the coating has cured, repeat the visual inspection to ensure there are no voids or damaged areas.</a:t>
            </a:r>
          </a:p>
        </p:txBody>
      </p:sp>
      <p:sp>
        <p:nvSpPr>
          <p:cNvPr id="3" name="矩形 2">
            <a:extLst>
              <a:ext uri="{FF2B5EF4-FFF2-40B4-BE49-F238E27FC236}">
                <a16:creationId xmlns:a16="http://schemas.microsoft.com/office/drawing/2014/main" id="{603DD2EF-C9EB-C6E3-A94F-92E3F23CDA09}"/>
              </a:ext>
            </a:extLst>
          </p:cNvPr>
          <p:cNvSpPr/>
          <p:nvPr/>
        </p:nvSpPr>
        <p:spPr>
          <a:xfrm>
            <a:off x="5954395" y="9514298"/>
            <a:ext cx="391542" cy="246221"/>
          </a:xfrm>
          <a:prstGeom prst="rect">
            <a:avLst/>
          </a:prstGeom>
          <a:noFill/>
        </p:spPr>
        <p:txBody>
          <a:bodyPr wrap="square" lIns="91440" tIns="45720" rIns="91440" bIns="45720">
            <a:spAutoFit/>
          </a:bodyPr>
          <a:lstStyle/>
          <a:p>
            <a:r>
              <a:rPr lang="en-US" altLang="zh-TW" sz="1000" spc="180" dirty="0">
                <a:ln w="0"/>
                <a:solidFill>
                  <a:schemeClr val="bg1"/>
                </a:solidFill>
                <a:latin typeface="Roboto" panose="02000000000000000000" pitchFamily="2" charset="0"/>
                <a:ea typeface="Roboto" panose="02000000000000000000" pitchFamily="2" charset="0"/>
                <a:cs typeface="Roboto" panose="02000000000000000000" pitchFamily="2" charset="0"/>
              </a:rPr>
              <a:t>03</a:t>
            </a:r>
            <a:endParaRPr lang="zh-TW" altLang="en-US" sz="1000" spc="180" dirty="0">
              <a:ln w="0"/>
              <a:solidFill>
                <a:schemeClr val="bg1"/>
              </a:solidFill>
              <a:latin typeface="Roboto" panose="02000000000000000000" pitchFamily="2" charset="0"/>
              <a:cs typeface="Roboto" panose="02000000000000000000" pitchFamily="2" charset="0"/>
            </a:endParaRPr>
          </a:p>
        </p:txBody>
      </p:sp>
      <p:sp>
        <p:nvSpPr>
          <p:cNvPr id="2" name="文字方塊 1">
            <a:extLst>
              <a:ext uri="{FF2B5EF4-FFF2-40B4-BE49-F238E27FC236}">
                <a16:creationId xmlns:a16="http://schemas.microsoft.com/office/drawing/2014/main" id="{22E8B9BD-43A2-0F5E-80B3-94CC0472CB52}"/>
              </a:ext>
            </a:extLst>
          </p:cNvPr>
          <p:cNvSpPr txBox="1"/>
          <p:nvPr/>
        </p:nvSpPr>
        <p:spPr>
          <a:xfrm>
            <a:off x="586487" y="306653"/>
            <a:ext cx="5425693" cy="584775"/>
          </a:xfrm>
          <a:prstGeom prst="rect">
            <a:avLst/>
          </a:prstGeom>
          <a:noFill/>
        </p:spPr>
        <p:txBody>
          <a:bodyPr wrap="square">
            <a:spAutoFit/>
          </a:bodyPr>
          <a:lstStyle/>
          <a:p>
            <a:r>
              <a:rPr lang="en-US" altLang="zh-TW" sz="1600" b="1" dirty="0">
                <a:solidFill>
                  <a:srgbClr val="073894"/>
                </a:solidFill>
                <a:effectLst/>
                <a:latin typeface="微軟正黑體" panose="020B0604030504040204" pitchFamily="34" charset="-120"/>
                <a:ea typeface="微軟正黑體" panose="020B0604030504040204" pitchFamily="34" charset="-120"/>
                <a:cs typeface="Times New Roman" panose="02020603050405020304" pitchFamily="18" charset="0"/>
              </a:rPr>
              <a:t>CarbDurax™  Carbon Fiber Proactive Wear-Resistant Coating Series</a:t>
            </a:r>
            <a:endParaRPr lang="zh-TW" altLang="en-US" sz="1600" dirty="0">
              <a:solidFill>
                <a:srgbClr val="073894"/>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9478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1AFB8-1E91-EA68-E861-5B13720F95EB}"/>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101A38B7-59B7-720F-1E14-38E5648B5675}"/>
              </a:ext>
            </a:extLst>
          </p:cNvPr>
          <p:cNvSpPr/>
          <p:nvPr/>
        </p:nvSpPr>
        <p:spPr>
          <a:xfrm>
            <a:off x="0" y="9366000"/>
            <a:ext cx="6858000" cy="540000"/>
          </a:xfrm>
          <a:prstGeom prst="rect">
            <a:avLst/>
          </a:prstGeom>
          <a:solidFill>
            <a:srgbClr val="0738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5DBEBD9D-0CB8-931A-D82A-F350E09145C3}"/>
              </a:ext>
            </a:extLst>
          </p:cNvPr>
          <p:cNvSpPr/>
          <p:nvPr/>
        </p:nvSpPr>
        <p:spPr>
          <a:xfrm>
            <a:off x="4617720" y="9508202"/>
            <a:ext cx="1501140" cy="246221"/>
          </a:xfrm>
          <a:prstGeom prst="rect">
            <a:avLst/>
          </a:prstGeom>
          <a:noFill/>
        </p:spPr>
        <p:txBody>
          <a:bodyPr wrap="square" lIns="91440" tIns="45720" rIns="91440" bIns="45720">
            <a:spAutoFit/>
          </a:bodyPr>
          <a:lstStyle/>
          <a:p>
            <a:pPr algn="r"/>
            <a:r>
              <a:rPr lang="en-US" altLang="zh-TW" sz="1000" cap="none" spc="180" dirty="0">
                <a:ln w="0"/>
                <a:solidFill>
                  <a:schemeClr val="bg1"/>
                </a:solidFill>
                <a:latin typeface="Roboto" panose="02000000000000000000" pitchFamily="2" charset="0"/>
                <a:ea typeface="Roboto" panose="02000000000000000000" pitchFamily="2" charset="0"/>
                <a:cs typeface="Roboto" panose="02000000000000000000" pitchFamily="2" charset="0"/>
              </a:rPr>
              <a:t>THERMOLYSIS</a:t>
            </a:r>
            <a:r>
              <a:rPr lang="zh-TW" altLang="en-US" sz="1000" cap="none" spc="180" dirty="0">
                <a:ln w="0"/>
                <a:solidFill>
                  <a:schemeClr val="bg1"/>
                </a:solidFill>
                <a:latin typeface="Roboto" panose="02000000000000000000" pitchFamily="2" charset="0"/>
                <a:ea typeface="Roboto" panose="02000000000000000000" pitchFamily="2" charset="0"/>
                <a:cs typeface="Roboto" panose="02000000000000000000" pitchFamily="2" charset="0"/>
              </a:rPr>
              <a:t>｜</a:t>
            </a:r>
            <a:endParaRPr lang="zh-TW" altLang="en-US" sz="1000" cap="none" spc="180" dirty="0">
              <a:ln w="0"/>
              <a:solidFill>
                <a:schemeClr val="bg1"/>
              </a:solidFill>
              <a:latin typeface="Roboto" panose="02000000000000000000" pitchFamily="2" charset="0"/>
              <a:cs typeface="Roboto" panose="02000000000000000000" pitchFamily="2" charset="0"/>
            </a:endParaRPr>
          </a:p>
        </p:txBody>
      </p:sp>
      <p:sp>
        <p:nvSpPr>
          <p:cNvPr id="68" name="矩形 67">
            <a:extLst>
              <a:ext uri="{FF2B5EF4-FFF2-40B4-BE49-F238E27FC236}">
                <a16:creationId xmlns:a16="http://schemas.microsoft.com/office/drawing/2014/main" id="{537E6F42-89A2-4D02-F7ED-6ABA8E243642}"/>
              </a:ext>
            </a:extLst>
          </p:cNvPr>
          <p:cNvSpPr/>
          <p:nvPr/>
        </p:nvSpPr>
        <p:spPr>
          <a:xfrm>
            <a:off x="0" y="0"/>
            <a:ext cx="6858000" cy="108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a:extLst>
              <a:ext uri="{FF2B5EF4-FFF2-40B4-BE49-F238E27FC236}">
                <a16:creationId xmlns:a16="http://schemas.microsoft.com/office/drawing/2014/main" id="{F772E106-E65E-B00D-6D42-0B5D933988DB}"/>
              </a:ext>
            </a:extLst>
          </p:cNvPr>
          <p:cNvSpPr txBox="1"/>
          <p:nvPr/>
        </p:nvSpPr>
        <p:spPr>
          <a:xfrm>
            <a:off x="549275" y="1299566"/>
            <a:ext cx="5759450" cy="261610"/>
          </a:xfrm>
          <a:prstGeom prst="rect">
            <a:avLst/>
          </a:prstGeom>
          <a:noFill/>
        </p:spPr>
        <p:txBody>
          <a:bodyPr wrap="square">
            <a:spAutoFit/>
          </a:bodyPr>
          <a:lstStyle/>
          <a:p>
            <a:r>
              <a:rPr lang="en-US" altLang="zh-TW" sz="1100" b="1" dirty="0">
                <a:latin typeface="微軟正黑體" panose="020B0604030504040204" pitchFamily="34" charset="-120"/>
                <a:ea typeface="微軟正黑體" panose="020B0604030504040204" pitchFamily="34" charset="-120"/>
              </a:rPr>
              <a:t>【Ⅴ. Precautions】</a:t>
            </a:r>
            <a:endParaRPr lang="zh-TW" altLang="en-US" sz="1100" b="1" dirty="0">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39EC8D07-5E8A-1362-B6BC-387139B49831}"/>
              </a:ext>
            </a:extLst>
          </p:cNvPr>
          <p:cNvSpPr/>
          <p:nvPr/>
        </p:nvSpPr>
        <p:spPr>
          <a:xfrm>
            <a:off x="5954395" y="9514298"/>
            <a:ext cx="391542" cy="246221"/>
          </a:xfrm>
          <a:prstGeom prst="rect">
            <a:avLst/>
          </a:prstGeom>
          <a:noFill/>
        </p:spPr>
        <p:txBody>
          <a:bodyPr wrap="square" lIns="91440" tIns="45720" rIns="91440" bIns="45720">
            <a:spAutoFit/>
          </a:bodyPr>
          <a:lstStyle/>
          <a:p>
            <a:r>
              <a:rPr lang="en-US" altLang="zh-TW" sz="1000" spc="180" dirty="0">
                <a:ln w="0"/>
                <a:solidFill>
                  <a:schemeClr val="bg1"/>
                </a:solidFill>
                <a:latin typeface="Roboto" panose="02000000000000000000" pitchFamily="2" charset="0"/>
                <a:ea typeface="Roboto" panose="02000000000000000000" pitchFamily="2" charset="0"/>
                <a:cs typeface="Roboto" panose="02000000000000000000" pitchFamily="2" charset="0"/>
              </a:rPr>
              <a:t>04</a:t>
            </a:r>
            <a:endParaRPr lang="zh-TW" altLang="en-US" sz="1000" spc="180" dirty="0">
              <a:ln w="0"/>
              <a:solidFill>
                <a:schemeClr val="bg1"/>
              </a:solidFill>
              <a:latin typeface="Roboto" panose="02000000000000000000" pitchFamily="2" charset="0"/>
              <a:cs typeface="Roboto" panose="02000000000000000000" pitchFamily="2" charset="0"/>
            </a:endParaRPr>
          </a:p>
        </p:txBody>
      </p:sp>
      <p:sp>
        <p:nvSpPr>
          <p:cNvPr id="2" name="文字方塊 1">
            <a:extLst>
              <a:ext uri="{FF2B5EF4-FFF2-40B4-BE49-F238E27FC236}">
                <a16:creationId xmlns:a16="http://schemas.microsoft.com/office/drawing/2014/main" id="{80460ADF-40CD-9BBE-99C6-723A23096921}"/>
              </a:ext>
            </a:extLst>
          </p:cNvPr>
          <p:cNvSpPr txBox="1"/>
          <p:nvPr/>
        </p:nvSpPr>
        <p:spPr>
          <a:xfrm>
            <a:off x="549275" y="1574513"/>
            <a:ext cx="5759450" cy="1375313"/>
          </a:xfrm>
          <a:prstGeom prst="rect">
            <a:avLst/>
          </a:prstGeom>
          <a:noFill/>
        </p:spPr>
        <p:txBody>
          <a:bodyPr wrap="square">
            <a:spAutoFit/>
          </a:bodyPr>
          <a:lstStyle/>
          <a:p>
            <a:pPr marL="228600" indent="-228600">
              <a:lnSpc>
                <a:spcPts val="1700"/>
              </a:lnSpc>
              <a:buFont typeface="+mj-lt"/>
              <a:buAutoNum type="alphaLcPeriod"/>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Sedimentation in Component A is normal; stir thoroughly before use.</a:t>
            </a:r>
            <a:r>
              <a:rPr lang="zh-TW" altLang="en-US"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a:t>
            </a:r>
            <a:endPar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endParaRPr>
          </a:p>
          <a:p>
            <a:pPr marL="228600" indent="-228600">
              <a:lnSpc>
                <a:spcPts val="1700"/>
              </a:lnSpc>
              <a:buFont typeface="+mj-lt"/>
              <a:buAutoNum type="alphaLcPeriod"/>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This product is not recommended for repairing sites with liquid leakage.</a:t>
            </a:r>
          </a:p>
          <a:p>
            <a:pPr marL="228600" indent="-228600">
              <a:lnSpc>
                <a:spcPts val="1700"/>
              </a:lnSpc>
              <a:buFont typeface="+mj-lt"/>
              <a:buAutoNum type="alphaLcPeriod"/>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This product is not recommended for use in environments with high oxygen concentration.</a:t>
            </a:r>
          </a:p>
          <a:p>
            <a:pPr marL="228600" indent="-228600">
              <a:lnSpc>
                <a:spcPts val="1700"/>
              </a:lnSpc>
              <a:buFont typeface="+mj-lt"/>
              <a:buAutoNum type="alphaLcPeriod"/>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Avoid applying the product during rainy weather or under high humidity conditions (over 70% RH).</a:t>
            </a:r>
          </a:p>
        </p:txBody>
      </p:sp>
      <p:sp>
        <p:nvSpPr>
          <p:cNvPr id="5" name="文字方塊 4">
            <a:extLst>
              <a:ext uri="{FF2B5EF4-FFF2-40B4-BE49-F238E27FC236}">
                <a16:creationId xmlns:a16="http://schemas.microsoft.com/office/drawing/2014/main" id="{C192216B-464F-1BB9-92CA-F68401855446}"/>
              </a:ext>
            </a:extLst>
          </p:cNvPr>
          <p:cNvSpPr txBox="1"/>
          <p:nvPr/>
        </p:nvSpPr>
        <p:spPr>
          <a:xfrm>
            <a:off x="549275" y="3060379"/>
            <a:ext cx="5759450" cy="261610"/>
          </a:xfrm>
          <a:prstGeom prst="rect">
            <a:avLst/>
          </a:prstGeom>
          <a:noFill/>
        </p:spPr>
        <p:txBody>
          <a:bodyPr wrap="square">
            <a:spAutoFit/>
          </a:bodyPr>
          <a:lstStyle/>
          <a:p>
            <a:r>
              <a:rPr lang="en-US" altLang="zh-TW" sz="1100" b="1" dirty="0">
                <a:latin typeface="微軟正黑體" panose="020B0604030504040204" pitchFamily="34" charset="-120"/>
                <a:ea typeface="微軟正黑體" panose="020B0604030504040204" pitchFamily="34" charset="-120"/>
              </a:rPr>
              <a:t>【 Ⅵ. Packaging and Storage Requirements】</a:t>
            </a:r>
            <a:endParaRPr lang="zh-TW" altLang="en-US" sz="1100" b="1" dirty="0">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1517225C-C10D-7D53-7392-5866A3334EED}"/>
              </a:ext>
            </a:extLst>
          </p:cNvPr>
          <p:cNvSpPr txBox="1"/>
          <p:nvPr/>
        </p:nvSpPr>
        <p:spPr>
          <a:xfrm>
            <a:off x="549275" y="3341623"/>
            <a:ext cx="5759450" cy="1593321"/>
          </a:xfrm>
          <a:prstGeom prst="rect">
            <a:avLst/>
          </a:prstGeom>
          <a:noFill/>
        </p:spPr>
        <p:txBody>
          <a:bodyPr wrap="square">
            <a:spAutoFit/>
          </a:bodyPr>
          <a:lstStyle/>
          <a:p>
            <a:pPr marL="228600" indent="-228600">
              <a:lnSpc>
                <a:spcPts val="1700"/>
              </a:lnSpc>
              <a:buFont typeface="+mj-lt"/>
              <a:buAutoNum type="alphaLcPeriod"/>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Both standard packaging options of this product (large and small) include a two-component system consisting of Component A (resin) and Component B (hardener). Use the material as soon as possible after opening, and ensure any remaining portion is tightly sealed to prevent moisture absorption or deterioration.</a:t>
            </a:r>
          </a:p>
          <a:p>
            <a:pPr marL="228600" indent="-228600">
              <a:lnSpc>
                <a:spcPts val="1700"/>
              </a:lnSpc>
              <a:buFont typeface="+mj-lt"/>
              <a:buAutoNum type="alphaLcPeriod"/>
            </a:pPr>
            <a:r>
              <a:rPr lang="en-US" altLang="zh-TW" sz="10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Store the product in a dry area free of corrosive gases. Under the recommended conditions (temperature below 35°C and humidity below 50% RH), the shelf life is 6 months. Refrigeration or freezing is not required.</a:t>
            </a:r>
          </a:p>
        </p:txBody>
      </p:sp>
      <p:sp>
        <p:nvSpPr>
          <p:cNvPr id="7" name="文字方塊 6">
            <a:extLst>
              <a:ext uri="{FF2B5EF4-FFF2-40B4-BE49-F238E27FC236}">
                <a16:creationId xmlns:a16="http://schemas.microsoft.com/office/drawing/2014/main" id="{B9F841ED-AF55-84A3-C7A2-E26A5040889E}"/>
              </a:ext>
            </a:extLst>
          </p:cNvPr>
          <p:cNvSpPr txBox="1"/>
          <p:nvPr/>
        </p:nvSpPr>
        <p:spPr>
          <a:xfrm>
            <a:off x="549275" y="5071466"/>
            <a:ext cx="5759450" cy="261610"/>
          </a:xfrm>
          <a:prstGeom prst="rect">
            <a:avLst/>
          </a:prstGeom>
          <a:noFill/>
        </p:spPr>
        <p:txBody>
          <a:bodyPr wrap="square">
            <a:spAutoFit/>
          </a:bodyPr>
          <a:lstStyle/>
          <a:p>
            <a:r>
              <a:rPr lang="en-US" altLang="zh-TW" sz="1100" b="1" dirty="0">
                <a:latin typeface="微軟正黑體" panose="020B0604030504040204" pitchFamily="34" charset="-120"/>
                <a:ea typeface="微軟正黑體" panose="020B0604030504040204" pitchFamily="34" charset="-120"/>
              </a:rPr>
              <a:t>【Ⅶ. Disclaimer】</a:t>
            </a:r>
            <a:endParaRPr lang="zh-TW" altLang="en-US" sz="1100" b="1" dirty="0">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CAA38D78-179A-C680-1485-1C6ADBB94D41}"/>
              </a:ext>
            </a:extLst>
          </p:cNvPr>
          <p:cNvSpPr txBox="1"/>
          <p:nvPr/>
        </p:nvSpPr>
        <p:spPr>
          <a:xfrm>
            <a:off x="549275" y="5343566"/>
            <a:ext cx="5759450" cy="1596271"/>
          </a:xfrm>
          <a:prstGeom prst="rect">
            <a:avLst/>
          </a:prstGeom>
          <a:noFill/>
        </p:spPr>
        <p:txBody>
          <a:bodyPr wrap="square">
            <a:spAutoFit/>
          </a:bodyPr>
          <a:lstStyle/>
          <a:p>
            <a:pPr>
              <a:lnSpc>
                <a:spcPts val="1700"/>
              </a:lnSpc>
            </a:pPr>
            <a:r>
              <a:rPr lang="en-US" altLang="zh-TW" sz="1100" dirty="0">
                <a:solidFill>
                  <a:schemeClr val="tx1">
                    <a:lumMod val="65000"/>
                    <a:lumOff val="35000"/>
                  </a:schemeClr>
                </a:solidFill>
                <a:latin typeface="微軟正黑體" panose="020B0604030504040204" pitchFamily="34" charset="-120"/>
                <a:ea typeface="微軟正黑體" panose="020B0604030504040204" pitchFamily="34" charset="-120"/>
                <a:sym typeface="Wingdings" panose="05000000000000000000" pitchFamily="2" charset="2"/>
              </a:rPr>
              <a:t>The information in this document, including product usage and application recommendations, is based on our current knowledge and experience. However, actual conditions vary by user, environment, and process, and are beyond our control. Therefore, we cannot guarantee product performance for any specific use or expected outcome. We strongly recommend conducting your own tests and verification before application to ensure the product meets your specific requirements and conditions.</a:t>
            </a:r>
            <a:endParaRPr lang="zh-TW" altLang="en-US" sz="11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18" name="矩形: 圓角 17">
            <a:extLst>
              <a:ext uri="{FF2B5EF4-FFF2-40B4-BE49-F238E27FC236}">
                <a16:creationId xmlns:a16="http://schemas.microsoft.com/office/drawing/2014/main" id="{896EF038-598D-D7B7-5458-95BF513B9A75}"/>
              </a:ext>
            </a:extLst>
          </p:cNvPr>
          <p:cNvSpPr/>
          <p:nvPr/>
        </p:nvSpPr>
        <p:spPr>
          <a:xfrm>
            <a:off x="549275" y="7089430"/>
            <a:ext cx="5759450" cy="2098020"/>
          </a:xfrm>
          <a:prstGeom prst="roundRect">
            <a:avLst>
              <a:gd name="adj" fmla="val 3189"/>
            </a:avLst>
          </a:prstGeom>
          <a:solidFill>
            <a:srgbClr val="FBFBFB">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a:extLst>
              <a:ext uri="{FF2B5EF4-FFF2-40B4-BE49-F238E27FC236}">
                <a16:creationId xmlns:a16="http://schemas.microsoft.com/office/drawing/2014/main" id="{E130ABC7-6F34-9940-665F-A47731848F4A}"/>
              </a:ext>
            </a:extLst>
          </p:cNvPr>
          <p:cNvSpPr txBox="1"/>
          <p:nvPr/>
        </p:nvSpPr>
        <p:spPr>
          <a:xfrm>
            <a:off x="657089" y="7167301"/>
            <a:ext cx="2946410" cy="248273"/>
          </a:xfrm>
          <a:prstGeom prst="rect">
            <a:avLst/>
          </a:prstGeom>
          <a:noFill/>
        </p:spPr>
        <p:txBody>
          <a:bodyPr wrap="square">
            <a:spAutoFit/>
          </a:bodyPr>
          <a:lstStyle/>
          <a:p>
            <a:pPr>
              <a:lnSpc>
                <a:spcPts val="1300"/>
              </a:lnSpc>
            </a:pPr>
            <a:r>
              <a:rPr lang="en-US" altLang="zh-TW" sz="1050" b="1" spc="180" dirty="0">
                <a:ln w="0"/>
                <a:latin typeface="微軟正黑體" panose="020B0604030504040204" pitchFamily="34" charset="-120"/>
                <a:ea typeface="微軟正黑體" panose="020B0604030504040204" pitchFamily="34" charset="-120"/>
                <a:cs typeface="Roboto" panose="02000000000000000000" pitchFamily="2" charset="0"/>
              </a:rPr>
              <a:t>Headquarters</a:t>
            </a:r>
            <a:endParaRPr lang="zh-TW" altLang="en-US" sz="1050" b="1" cap="none" spc="180" dirty="0">
              <a:ln w="0"/>
              <a:latin typeface="微軟正黑體" panose="020B0604030504040204" pitchFamily="34" charset="-120"/>
              <a:ea typeface="微軟正黑體" panose="020B0604030504040204" pitchFamily="34" charset="-120"/>
              <a:cs typeface="Roboto" panose="02000000000000000000" pitchFamily="2" charset="0"/>
            </a:endParaRPr>
          </a:p>
        </p:txBody>
      </p:sp>
      <p:sp>
        <p:nvSpPr>
          <p:cNvPr id="20" name="文字方塊 19">
            <a:extLst>
              <a:ext uri="{FF2B5EF4-FFF2-40B4-BE49-F238E27FC236}">
                <a16:creationId xmlns:a16="http://schemas.microsoft.com/office/drawing/2014/main" id="{B50C9D72-DE1E-F733-282C-81C387B57DB5}"/>
              </a:ext>
            </a:extLst>
          </p:cNvPr>
          <p:cNvSpPr txBox="1"/>
          <p:nvPr/>
        </p:nvSpPr>
        <p:spPr>
          <a:xfrm>
            <a:off x="657088" y="7428911"/>
            <a:ext cx="5651637" cy="577274"/>
          </a:xfrm>
          <a:prstGeom prst="rect">
            <a:avLst/>
          </a:prstGeom>
          <a:noFill/>
        </p:spPr>
        <p:txBody>
          <a:bodyPr wrap="square">
            <a:spAutoFit/>
          </a:bodyPr>
          <a:lstStyle/>
          <a:p>
            <a:pPr marR="0" lvl="0" indent="0">
              <a:lnSpc>
                <a:spcPts val="1300"/>
              </a:lnSpc>
              <a:spcBef>
                <a:spcPts val="0"/>
              </a:spcBef>
              <a:spcAft>
                <a:spcPts val="0"/>
              </a:spcAft>
              <a:buNone/>
            </a:pPr>
            <a:r>
              <a:rPr lang="en-US" altLang="zh-TW" sz="900" dirty="0">
                <a:ln w="0"/>
                <a:solidFill>
                  <a:schemeClr val="tx1">
                    <a:lumMod val="65000"/>
                    <a:lumOff val="35000"/>
                  </a:schemeClr>
                </a:solidFill>
                <a:latin typeface="微軟正黑體" panose="020B0604030504040204" pitchFamily="34" charset="-120"/>
                <a:ea typeface="微軟正黑體" panose="020B0604030504040204" pitchFamily="34" charset="-120"/>
                <a:cs typeface="Roboto" panose="02000000000000000000" pitchFamily="2" charset="0"/>
                <a:sym typeface="Assistant"/>
              </a:rPr>
              <a:t>Rm. 1, 3 F., No. 306, Sec. 1, Wenxin Rd., </a:t>
            </a:r>
            <a:r>
              <a:rPr lang="en-US" altLang="zh-TW" sz="900" dirty="0" err="1">
                <a:ln w="0"/>
                <a:solidFill>
                  <a:schemeClr val="tx1">
                    <a:lumMod val="65000"/>
                    <a:lumOff val="35000"/>
                  </a:schemeClr>
                </a:solidFill>
                <a:latin typeface="微軟正黑體" panose="020B0604030504040204" pitchFamily="34" charset="-120"/>
                <a:ea typeface="微軟正黑體" panose="020B0604030504040204" pitchFamily="34" charset="-120"/>
                <a:cs typeface="Roboto" panose="02000000000000000000" pitchFamily="2" charset="0"/>
                <a:sym typeface="Assistant"/>
              </a:rPr>
              <a:t>Nantun</a:t>
            </a:r>
            <a:r>
              <a:rPr lang="en-US" altLang="zh-TW" sz="900" dirty="0">
                <a:ln w="0"/>
                <a:solidFill>
                  <a:schemeClr val="tx1">
                    <a:lumMod val="65000"/>
                    <a:lumOff val="35000"/>
                  </a:schemeClr>
                </a:solidFill>
                <a:latin typeface="微軟正黑體" panose="020B0604030504040204" pitchFamily="34" charset="-120"/>
                <a:ea typeface="微軟正黑體" panose="020B0604030504040204" pitchFamily="34" charset="-120"/>
                <a:cs typeface="Roboto" panose="02000000000000000000" pitchFamily="2" charset="0"/>
                <a:sym typeface="Assistant"/>
              </a:rPr>
              <a:t> Dist., Taichung City 408368, Taiwan(R.O.C.)</a:t>
            </a:r>
          </a:p>
          <a:p>
            <a:pPr>
              <a:lnSpc>
                <a:spcPts val="1300"/>
              </a:lnSpc>
              <a:buClr>
                <a:srgbClr val="000000"/>
              </a:buClr>
            </a:pPr>
            <a:r>
              <a:rPr lang="en-US" altLang="zh-TW" sz="900" spc="110" dirty="0">
                <a:ln w="0"/>
                <a:solidFill>
                  <a:schemeClr val="tx1">
                    <a:lumMod val="65000"/>
                    <a:lumOff val="35000"/>
                  </a:schemeClr>
                </a:solidFill>
                <a:latin typeface="微軟正黑體" panose="020B0604030504040204" pitchFamily="34" charset="-120"/>
                <a:ea typeface="微軟正黑體" panose="020B0604030504040204" pitchFamily="34" charset="-120"/>
                <a:cs typeface="Roboto" panose="02000000000000000000" pitchFamily="2" charset="0"/>
                <a:sym typeface="Assistant"/>
              </a:rPr>
              <a:t>TEL: </a:t>
            </a:r>
            <a:r>
              <a:rPr lang="zh-TW" altLang="zh-TW" sz="900" spc="110" dirty="0">
                <a:ln w="0"/>
                <a:solidFill>
                  <a:schemeClr val="tx1">
                    <a:lumMod val="65000"/>
                    <a:lumOff val="35000"/>
                  </a:schemeClr>
                </a:solidFill>
                <a:latin typeface="微軟正黑體" panose="020B0604030504040204" pitchFamily="34" charset="-120"/>
                <a:ea typeface="微軟正黑體" panose="020B0604030504040204" pitchFamily="34" charset="-120"/>
                <a:cs typeface="Roboto" panose="02000000000000000000" pitchFamily="2" charset="0"/>
              </a:rPr>
              <a:t>+</a:t>
            </a:r>
            <a:r>
              <a:rPr lang="en-US" altLang="zh-TW" sz="900" spc="110" dirty="0">
                <a:ln w="0"/>
                <a:solidFill>
                  <a:schemeClr val="tx1">
                    <a:lumMod val="65000"/>
                    <a:lumOff val="35000"/>
                  </a:schemeClr>
                </a:solidFill>
                <a:latin typeface="微軟正黑體" panose="020B0604030504040204" pitchFamily="34" charset="-120"/>
                <a:ea typeface="微軟正黑體" panose="020B0604030504040204" pitchFamily="34" charset="-120"/>
                <a:cs typeface="Roboto" panose="02000000000000000000" pitchFamily="2" charset="0"/>
              </a:rPr>
              <a:t>886 4 2698 0329</a:t>
            </a:r>
          </a:p>
          <a:p>
            <a:pPr>
              <a:lnSpc>
                <a:spcPts val="1300"/>
              </a:lnSpc>
              <a:buClr>
                <a:srgbClr val="000000"/>
              </a:buClr>
            </a:pPr>
            <a:r>
              <a:rPr lang="en-US" altLang="zh-TW" sz="900" spc="110" dirty="0">
                <a:ln w="0"/>
                <a:solidFill>
                  <a:schemeClr val="tx1">
                    <a:lumMod val="65000"/>
                    <a:lumOff val="35000"/>
                  </a:schemeClr>
                </a:solidFill>
                <a:latin typeface="微軟正黑體" panose="020B0604030504040204" pitchFamily="34" charset="-120"/>
                <a:ea typeface="微軟正黑體" panose="020B0604030504040204" pitchFamily="34" charset="-120"/>
                <a:cs typeface="Roboto" panose="02000000000000000000" pitchFamily="2" charset="0"/>
                <a:sym typeface="Assistant"/>
              </a:rPr>
              <a:t>FAX: </a:t>
            </a:r>
            <a:r>
              <a:rPr lang="zh-TW" altLang="zh-TW" sz="900" spc="110" dirty="0">
                <a:ln w="0"/>
                <a:solidFill>
                  <a:schemeClr val="tx1">
                    <a:lumMod val="65000"/>
                    <a:lumOff val="35000"/>
                  </a:schemeClr>
                </a:solidFill>
                <a:latin typeface="微軟正黑體" panose="020B0604030504040204" pitchFamily="34" charset="-120"/>
                <a:ea typeface="微軟正黑體" panose="020B0604030504040204" pitchFamily="34" charset="-120"/>
                <a:cs typeface="Roboto" panose="02000000000000000000" pitchFamily="2" charset="0"/>
              </a:rPr>
              <a:t>+</a:t>
            </a:r>
            <a:r>
              <a:rPr lang="en-US" altLang="zh-TW" sz="900" spc="110" dirty="0">
                <a:ln w="0"/>
                <a:solidFill>
                  <a:schemeClr val="tx1">
                    <a:lumMod val="65000"/>
                    <a:lumOff val="35000"/>
                  </a:schemeClr>
                </a:solidFill>
                <a:latin typeface="微軟正黑體" panose="020B0604030504040204" pitchFamily="34" charset="-120"/>
                <a:ea typeface="微軟正黑體" panose="020B0604030504040204" pitchFamily="34" charset="-120"/>
                <a:cs typeface="Roboto" panose="02000000000000000000" pitchFamily="2" charset="0"/>
              </a:rPr>
              <a:t>886 4 2698 0330</a:t>
            </a:r>
            <a:r>
              <a:rPr lang="en-US" altLang="zh-TW" sz="900" spc="110" dirty="0">
                <a:ln w="0"/>
                <a:solidFill>
                  <a:schemeClr val="tx1">
                    <a:lumMod val="65000"/>
                    <a:lumOff val="35000"/>
                  </a:schemeClr>
                </a:solidFill>
                <a:latin typeface="微軟正黑體" panose="020B0604030504040204" pitchFamily="34" charset="-120"/>
                <a:ea typeface="微軟正黑體" panose="020B0604030504040204" pitchFamily="34" charset="-120"/>
                <a:cs typeface="Roboto" panose="02000000000000000000" pitchFamily="2" charset="0"/>
                <a:sym typeface="Assistant"/>
              </a:rPr>
              <a:t> </a:t>
            </a:r>
          </a:p>
        </p:txBody>
      </p:sp>
      <p:sp>
        <p:nvSpPr>
          <p:cNvPr id="21" name="文字方塊 20">
            <a:extLst>
              <a:ext uri="{FF2B5EF4-FFF2-40B4-BE49-F238E27FC236}">
                <a16:creationId xmlns:a16="http://schemas.microsoft.com/office/drawing/2014/main" id="{0464B81B-8C84-AA26-054F-7B5B51058625}"/>
              </a:ext>
            </a:extLst>
          </p:cNvPr>
          <p:cNvSpPr txBox="1"/>
          <p:nvPr/>
        </p:nvSpPr>
        <p:spPr>
          <a:xfrm>
            <a:off x="659501" y="8657694"/>
            <a:ext cx="4250954" cy="410562"/>
          </a:xfrm>
          <a:prstGeom prst="rect">
            <a:avLst/>
          </a:prstGeom>
          <a:noFill/>
        </p:spPr>
        <p:txBody>
          <a:bodyPr wrap="square">
            <a:spAutoFit/>
          </a:bodyPr>
          <a:lstStyle/>
          <a:p>
            <a:pPr>
              <a:lnSpc>
                <a:spcPts val="1300"/>
              </a:lnSpc>
            </a:pPr>
            <a:r>
              <a:rPr lang="en-US" altLang="zh-TW" sz="900" spc="110" dirty="0">
                <a:ln w="0"/>
                <a:solidFill>
                  <a:schemeClr val="tx1">
                    <a:lumMod val="65000"/>
                    <a:lumOff val="35000"/>
                  </a:schemeClr>
                </a:solidFill>
                <a:latin typeface="微軟正黑體" panose="020B0604030504040204" pitchFamily="34" charset="-120"/>
                <a:ea typeface="微軟正黑體" panose="020B0604030504040204" pitchFamily="34" charset="-120"/>
                <a:cs typeface="Roboto" panose="02000000000000000000" pitchFamily="2" charset="0"/>
                <a:sym typeface="Assistant"/>
              </a:rPr>
              <a:t>https://www.thermolysis-asia.com</a:t>
            </a:r>
          </a:p>
          <a:p>
            <a:pPr>
              <a:lnSpc>
                <a:spcPts val="1300"/>
              </a:lnSpc>
            </a:pPr>
            <a:r>
              <a:rPr lang="en-US" altLang="zh-TW" sz="900" spc="110" dirty="0">
                <a:ln w="0"/>
                <a:solidFill>
                  <a:schemeClr val="tx1">
                    <a:lumMod val="65000"/>
                    <a:lumOff val="35000"/>
                  </a:schemeClr>
                </a:solidFill>
                <a:latin typeface="微軟正黑體" panose="020B0604030504040204" pitchFamily="34" charset="-120"/>
                <a:ea typeface="微軟正黑體" panose="020B0604030504040204" pitchFamily="34" charset="-120"/>
                <a:cs typeface="Roboto" panose="02000000000000000000" pitchFamily="2" charset="0"/>
                <a:sym typeface="Assistant"/>
              </a:rPr>
              <a:t>info@thermolysis-asia.com</a:t>
            </a:r>
          </a:p>
        </p:txBody>
      </p:sp>
      <p:sp>
        <p:nvSpPr>
          <p:cNvPr id="23" name="文字方塊 22">
            <a:extLst>
              <a:ext uri="{FF2B5EF4-FFF2-40B4-BE49-F238E27FC236}">
                <a16:creationId xmlns:a16="http://schemas.microsoft.com/office/drawing/2014/main" id="{E471E667-D205-7280-D65F-4E05D2F667F9}"/>
              </a:ext>
            </a:extLst>
          </p:cNvPr>
          <p:cNvSpPr txBox="1"/>
          <p:nvPr/>
        </p:nvSpPr>
        <p:spPr>
          <a:xfrm>
            <a:off x="657088" y="8109089"/>
            <a:ext cx="2897641" cy="248273"/>
          </a:xfrm>
          <a:prstGeom prst="rect">
            <a:avLst/>
          </a:prstGeom>
          <a:noFill/>
        </p:spPr>
        <p:txBody>
          <a:bodyPr wrap="square">
            <a:spAutoFit/>
          </a:bodyPr>
          <a:lstStyle/>
          <a:p>
            <a:pPr>
              <a:lnSpc>
                <a:spcPts val="1300"/>
              </a:lnSpc>
            </a:pPr>
            <a:r>
              <a:rPr lang="en-US" altLang="zh-TW" sz="1050" b="1" spc="180" dirty="0">
                <a:ln w="0"/>
                <a:latin typeface="微軟正黑體" panose="020B0604030504040204" pitchFamily="34" charset="-120"/>
                <a:ea typeface="微軟正黑體" panose="020B0604030504040204" pitchFamily="34" charset="-120"/>
                <a:cs typeface="Roboto" panose="02000000000000000000" pitchFamily="2" charset="0"/>
              </a:rPr>
              <a:t>Factory</a:t>
            </a:r>
            <a:endParaRPr lang="zh-TW" altLang="en-US" sz="1050" b="1" spc="180" dirty="0">
              <a:ln w="0"/>
              <a:latin typeface="微軟正黑體" panose="020B0604030504040204" pitchFamily="34" charset="-120"/>
              <a:ea typeface="微軟正黑體" panose="020B0604030504040204" pitchFamily="34" charset="-120"/>
              <a:cs typeface="Roboto" panose="02000000000000000000" pitchFamily="2" charset="0"/>
            </a:endParaRPr>
          </a:p>
        </p:txBody>
      </p:sp>
      <p:sp>
        <p:nvSpPr>
          <p:cNvPr id="24" name="文字方塊 23">
            <a:extLst>
              <a:ext uri="{FF2B5EF4-FFF2-40B4-BE49-F238E27FC236}">
                <a16:creationId xmlns:a16="http://schemas.microsoft.com/office/drawing/2014/main" id="{6FBBA5A7-62EE-6533-172D-2800026B64EC}"/>
              </a:ext>
            </a:extLst>
          </p:cNvPr>
          <p:cNvSpPr txBox="1"/>
          <p:nvPr/>
        </p:nvSpPr>
        <p:spPr>
          <a:xfrm>
            <a:off x="657088" y="8357362"/>
            <a:ext cx="5651637" cy="243849"/>
          </a:xfrm>
          <a:prstGeom prst="rect">
            <a:avLst/>
          </a:prstGeom>
          <a:noFill/>
        </p:spPr>
        <p:txBody>
          <a:bodyPr wrap="square">
            <a:spAutoFit/>
          </a:bodyPr>
          <a:lstStyle/>
          <a:p>
            <a:pPr marR="0" lvl="0" indent="0">
              <a:lnSpc>
                <a:spcPts val="1300"/>
              </a:lnSpc>
              <a:spcBef>
                <a:spcPts val="0"/>
              </a:spcBef>
              <a:spcAft>
                <a:spcPts val="0"/>
              </a:spcAft>
              <a:buNone/>
            </a:pPr>
            <a:r>
              <a:rPr lang="en-US" altLang="zh-TW" sz="900" dirty="0">
                <a:ln w="0"/>
                <a:solidFill>
                  <a:schemeClr val="tx1">
                    <a:lumMod val="65000"/>
                    <a:lumOff val="35000"/>
                  </a:schemeClr>
                </a:solidFill>
                <a:latin typeface="微軟正黑體" panose="020B0604030504040204" pitchFamily="34" charset="-120"/>
                <a:ea typeface="微軟正黑體" panose="020B0604030504040204" pitchFamily="34" charset="-120"/>
                <a:cs typeface="Roboto" panose="02000000000000000000" pitchFamily="2" charset="0"/>
                <a:sym typeface="Assistant"/>
              </a:rPr>
              <a:t>No. 3, </a:t>
            </a:r>
            <a:r>
              <a:rPr lang="en-US" altLang="zh-TW" sz="900" dirty="0" err="1">
                <a:ln w="0"/>
                <a:solidFill>
                  <a:schemeClr val="tx1">
                    <a:lumMod val="65000"/>
                    <a:lumOff val="35000"/>
                  </a:schemeClr>
                </a:solidFill>
                <a:latin typeface="微軟正黑體" panose="020B0604030504040204" pitchFamily="34" charset="-120"/>
                <a:ea typeface="微軟正黑體" panose="020B0604030504040204" pitchFamily="34" charset="-120"/>
                <a:cs typeface="Roboto" panose="02000000000000000000" pitchFamily="2" charset="0"/>
                <a:sym typeface="Assistant"/>
              </a:rPr>
              <a:t>Yonggong</a:t>
            </a:r>
            <a:r>
              <a:rPr lang="en-US" altLang="zh-TW" sz="900" dirty="0">
                <a:ln w="0"/>
                <a:solidFill>
                  <a:schemeClr val="tx1">
                    <a:lumMod val="65000"/>
                    <a:lumOff val="35000"/>
                  </a:schemeClr>
                </a:solidFill>
                <a:latin typeface="微軟正黑體" panose="020B0604030504040204" pitchFamily="34" charset="-120"/>
                <a:ea typeface="微軟正黑體" panose="020B0604030504040204" pitchFamily="34" charset="-120"/>
                <a:cs typeface="Roboto" panose="02000000000000000000" pitchFamily="2" charset="0"/>
                <a:sym typeface="Assistant"/>
              </a:rPr>
              <a:t> 9th Rd., </a:t>
            </a:r>
            <a:r>
              <a:rPr lang="en-US" altLang="zh-TW" sz="900" dirty="0" err="1">
                <a:ln w="0"/>
                <a:solidFill>
                  <a:schemeClr val="tx1">
                    <a:lumMod val="65000"/>
                    <a:lumOff val="35000"/>
                  </a:schemeClr>
                </a:solidFill>
                <a:latin typeface="微軟正黑體" panose="020B0604030504040204" pitchFamily="34" charset="-120"/>
                <a:ea typeface="微軟正黑體" panose="020B0604030504040204" pitchFamily="34" charset="-120"/>
                <a:cs typeface="Roboto" panose="02000000000000000000" pitchFamily="2" charset="0"/>
                <a:sym typeface="Assistant"/>
              </a:rPr>
              <a:t>Yong'an</a:t>
            </a:r>
            <a:r>
              <a:rPr lang="en-US" altLang="zh-TW" sz="900" dirty="0">
                <a:ln w="0"/>
                <a:solidFill>
                  <a:schemeClr val="tx1">
                    <a:lumMod val="65000"/>
                    <a:lumOff val="35000"/>
                  </a:schemeClr>
                </a:solidFill>
                <a:latin typeface="微軟正黑體" panose="020B0604030504040204" pitchFamily="34" charset="-120"/>
                <a:ea typeface="微軟正黑體" panose="020B0604030504040204" pitchFamily="34" charset="-120"/>
                <a:cs typeface="Roboto" panose="02000000000000000000" pitchFamily="2" charset="0"/>
                <a:sym typeface="Assistant"/>
              </a:rPr>
              <a:t> Dist., Kaohsiung City 828106, Taiwan(R.O.C.)</a:t>
            </a:r>
          </a:p>
        </p:txBody>
      </p:sp>
      <p:sp>
        <p:nvSpPr>
          <p:cNvPr id="10" name="文字方塊 9">
            <a:extLst>
              <a:ext uri="{FF2B5EF4-FFF2-40B4-BE49-F238E27FC236}">
                <a16:creationId xmlns:a16="http://schemas.microsoft.com/office/drawing/2014/main" id="{EFA73F15-5C8A-764E-6F39-790291F1849F}"/>
              </a:ext>
            </a:extLst>
          </p:cNvPr>
          <p:cNvSpPr txBox="1"/>
          <p:nvPr/>
        </p:nvSpPr>
        <p:spPr>
          <a:xfrm>
            <a:off x="586487" y="306653"/>
            <a:ext cx="5425693" cy="584775"/>
          </a:xfrm>
          <a:prstGeom prst="rect">
            <a:avLst/>
          </a:prstGeom>
          <a:noFill/>
        </p:spPr>
        <p:txBody>
          <a:bodyPr wrap="square">
            <a:spAutoFit/>
          </a:bodyPr>
          <a:lstStyle/>
          <a:p>
            <a:r>
              <a:rPr lang="en-US" altLang="zh-TW" sz="1600" b="1" dirty="0">
                <a:solidFill>
                  <a:srgbClr val="073894"/>
                </a:solidFill>
                <a:effectLst/>
                <a:latin typeface="微軟正黑體" panose="020B0604030504040204" pitchFamily="34" charset="-120"/>
                <a:ea typeface="微軟正黑體" panose="020B0604030504040204" pitchFamily="34" charset="-120"/>
                <a:cs typeface="Times New Roman" panose="02020603050405020304" pitchFamily="18" charset="0"/>
              </a:rPr>
              <a:t>CarbDurax™  Carbon Fiber Proactive Wear-Resistant Coating Series</a:t>
            </a:r>
            <a:endParaRPr lang="zh-TW" altLang="en-US" sz="1600" dirty="0">
              <a:solidFill>
                <a:srgbClr val="073894"/>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19269667"/>
      </p:ext>
    </p:extLst>
  </p:cSld>
  <p:clrMapOvr>
    <a:masterClrMapping/>
  </p:clrMapOvr>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佈景主題">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20727</TotalTime>
  <Words>1286</Words>
  <Application>Microsoft Office PowerPoint</Application>
  <PresentationFormat>A4 紙張 (210x297 公釐)</PresentationFormat>
  <Paragraphs>130</Paragraphs>
  <Slides>5</Slides>
  <Notes>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5</vt:i4>
      </vt:variant>
    </vt:vector>
  </HeadingPairs>
  <TitlesOfParts>
    <vt:vector size="11" baseType="lpstr">
      <vt:lpstr>微軟正黑體</vt:lpstr>
      <vt:lpstr>Aptos</vt:lpstr>
      <vt:lpstr>Aptos Display</vt:lpstr>
      <vt:lpstr>Arial</vt:lpstr>
      <vt:lpstr>Roboto</vt:lpstr>
      <vt:lpstr>Office 佈景主題</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江心怡</dc:creator>
  <cp:lastModifiedBy>江心怡</cp:lastModifiedBy>
  <cp:revision>93</cp:revision>
  <dcterms:created xsi:type="dcterms:W3CDTF">2024-12-05T07:36:20Z</dcterms:created>
  <dcterms:modified xsi:type="dcterms:W3CDTF">2025-11-28T06:07:57Z</dcterms:modified>
</cp:coreProperties>
</file>