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438" r:id="rId2"/>
    <p:sldId id="444" r:id="rId3"/>
    <p:sldId id="447" r:id="rId4"/>
    <p:sldId id="442" r:id="rId5"/>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guide id="3" pos="346" userDrawn="1">
          <p15:clr>
            <a:srgbClr val="A4A3A4"/>
          </p15:clr>
        </p15:guide>
        <p15:guide id="4" pos="3974" userDrawn="1">
          <p15:clr>
            <a:srgbClr val="A4A3A4"/>
          </p15:clr>
        </p15:guide>
        <p15:guide id="5" orient="horz" pos="44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2060"/>
    <a:srgbClr val="000000"/>
    <a:srgbClr val="C4E59F"/>
    <a:srgbClr val="073894"/>
    <a:srgbClr val="FBFBFB"/>
    <a:srgbClr val="F3F3F3"/>
    <a:srgbClr val="F9F9F9"/>
    <a:srgbClr val="E8E8E8"/>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36" autoAdjust="0"/>
    <p:restoredTop sz="94660"/>
  </p:normalViewPr>
  <p:slideViewPr>
    <p:cSldViewPr snapToGrid="0">
      <p:cViewPr>
        <p:scale>
          <a:sx n="100" d="100"/>
          <a:sy n="100" d="100"/>
        </p:scale>
        <p:origin x="1416" y="-2246"/>
      </p:cViewPr>
      <p:guideLst>
        <p:guide orient="horz" pos="3120"/>
        <p:guide pos="2160"/>
        <p:guide pos="346"/>
        <p:guide pos="3974"/>
        <p:guide orient="horz" pos="444"/>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BD0F8-095A-4650-8A59-0C73901805C0}" type="datetimeFigureOut">
              <a:rPr lang="zh-TW" altLang="en-US" smtClean="0"/>
              <a:t>2025/11/27</a:t>
            </a:fld>
            <a:endParaRPr lang="zh-TW" altLang="en-US"/>
          </a:p>
        </p:txBody>
      </p:sp>
      <p:sp>
        <p:nvSpPr>
          <p:cNvPr id="4" name="投影片影像版面配置區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4F4FDF-4EB5-48A2-BA2A-ECCFF05B8C8B}" type="slidenum">
              <a:rPr lang="zh-TW" altLang="en-US" smtClean="0"/>
              <a:t>‹#›</a:t>
            </a:fld>
            <a:endParaRPr lang="zh-TW" altLang="en-US"/>
          </a:p>
        </p:txBody>
      </p:sp>
    </p:spTree>
    <p:extLst>
      <p:ext uri="{BB962C8B-B14F-4D97-AF65-F5344CB8AC3E}">
        <p14:creationId xmlns:p14="http://schemas.microsoft.com/office/powerpoint/2010/main" val="2886013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2C746-4FF5-DF8E-C090-D73864117385}"/>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B14642DB-6124-1CF7-57AB-2EB5CC87D79F}"/>
              </a:ext>
            </a:extLst>
          </p:cNvPr>
          <p:cNvSpPr>
            <a:spLocks noGrp="1" noRot="1" noChangeAspect="1"/>
          </p:cNvSpPr>
          <p:nvPr>
            <p:ph type="sldImg"/>
          </p:nvPr>
        </p:nvSpPr>
        <p:spPr/>
        <p:txBody>
          <a:bodyPr/>
          <a:lstStyle/>
          <a:p>
            <a:endParaRPr lang="zh-TW" altLang="en-US"/>
          </a:p>
        </p:txBody>
      </p:sp>
      <p:sp>
        <p:nvSpPr>
          <p:cNvPr id="3" name="備忘稿版面配置區 2">
            <a:extLst>
              <a:ext uri="{FF2B5EF4-FFF2-40B4-BE49-F238E27FC236}">
                <a16:creationId xmlns:a16="http://schemas.microsoft.com/office/drawing/2014/main" id="{51F9033C-C0DB-7953-D84A-7B3D38F9B060}"/>
              </a:ext>
            </a:extLst>
          </p:cNvPr>
          <p:cNvSpPr>
            <a:spLocks noGrp="1"/>
          </p:cNvSpPr>
          <p:nvPr>
            <p:ph type="body" idx="1"/>
          </p:nvPr>
        </p:nvSpPr>
        <p:spPr/>
        <p:txBody>
          <a:bodyPr/>
          <a:lstStyle/>
          <a:p>
            <a:endParaRPr lang="zh-TW" altLang="en-US" dirty="0"/>
          </a:p>
        </p:txBody>
      </p:sp>
      <p:sp>
        <p:nvSpPr>
          <p:cNvPr id="4" name="投影片編號版面配置區 3">
            <a:extLst>
              <a:ext uri="{FF2B5EF4-FFF2-40B4-BE49-F238E27FC236}">
                <a16:creationId xmlns:a16="http://schemas.microsoft.com/office/drawing/2014/main" id="{DA052379-B5F8-5D84-9D00-E76A5A4BFDD2}"/>
              </a:ext>
            </a:extLst>
          </p:cNvPr>
          <p:cNvSpPr>
            <a:spLocks noGrp="1"/>
          </p:cNvSpPr>
          <p:nvPr>
            <p:ph type="sldNum" sz="quarter" idx="5"/>
          </p:nvPr>
        </p:nvSpPr>
        <p:spPr/>
        <p:txBody>
          <a:bodyPr/>
          <a:lstStyle/>
          <a:p>
            <a:fld id="{B74F4FDF-4EB5-48A2-BA2A-ECCFF05B8C8B}" type="slidenum">
              <a:rPr lang="zh-TW" altLang="en-US" smtClean="0"/>
              <a:t>1</a:t>
            </a:fld>
            <a:endParaRPr lang="zh-TW" altLang="en-US"/>
          </a:p>
        </p:txBody>
      </p:sp>
    </p:spTree>
    <p:extLst>
      <p:ext uri="{BB962C8B-B14F-4D97-AF65-F5344CB8AC3E}">
        <p14:creationId xmlns:p14="http://schemas.microsoft.com/office/powerpoint/2010/main" val="268944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A8173-CC7A-0289-5A63-9D4325FFD0C6}"/>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287E5F64-E456-A318-1CA4-9246435C5ADF}"/>
              </a:ext>
            </a:extLst>
          </p:cNvPr>
          <p:cNvSpPr>
            <a:spLocks noGrp="1" noRot="1" noChangeAspect="1"/>
          </p:cNvSpPr>
          <p:nvPr>
            <p:ph type="sldImg"/>
          </p:nvPr>
        </p:nvSpPr>
        <p:spPr/>
        <p:txBody>
          <a:bodyPr/>
          <a:lstStyle/>
          <a:p>
            <a:endParaRPr lang="zh-TW" altLang="en-US"/>
          </a:p>
        </p:txBody>
      </p:sp>
      <p:sp>
        <p:nvSpPr>
          <p:cNvPr id="3" name="備忘稿版面配置區 2">
            <a:extLst>
              <a:ext uri="{FF2B5EF4-FFF2-40B4-BE49-F238E27FC236}">
                <a16:creationId xmlns:a16="http://schemas.microsoft.com/office/drawing/2014/main" id="{3E2EDA06-1CCF-23A8-B4BF-D529D452C492}"/>
              </a:ext>
            </a:extLst>
          </p:cNvPr>
          <p:cNvSpPr>
            <a:spLocks noGrp="1"/>
          </p:cNvSpPr>
          <p:nvPr>
            <p:ph type="body" idx="1"/>
          </p:nvPr>
        </p:nvSpPr>
        <p:spPr/>
        <p:txBody>
          <a:bodyPr/>
          <a:lstStyle/>
          <a:p>
            <a:endParaRPr lang="zh-TW" altLang="en-US" dirty="0"/>
          </a:p>
        </p:txBody>
      </p:sp>
      <p:sp>
        <p:nvSpPr>
          <p:cNvPr id="4" name="投影片編號版面配置區 3">
            <a:extLst>
              <a:ext uri="{FF2B5EF4-FFF2-40B4-BE49-F238E27FC236}">
                <a16:creationId xmlns:a16="http://schemas.microsoft.com/office/drawing/2014/main" id="{D56073F5-B268-5D25-EAFD-164452158802}"/>
              </a:ext>
            </a:extLst>
          </p:cNvPr>
          <p:cNvSpPr>
            <a:spLocks noGrp="1"/>
          </p:cNvSpPr>
          <p:nvPr>
            <p:ph type="sldNum" sz="quarter" idx="5"/>
          </p:nvPr>
        </p:nvSpPr>
        <p:spPr/>
        <p:txBody>
          <a:bodyPr/>
          <a:lstStyle/>
          <a:p>
            <a:fld id="{B74F4FDF-4EB5-48A2-BA2A-ECCFF05B8C8B}" type="slidenum">
              <a:rPr lang="zh-TW" altLang="en-US" smtClean="0"/>
              <a:t>2</a:t>
            </a:fld>
            <a:endParaRPr lang="zh-TW" altLang="en-US"/>
          </a:p>
        </p:txBody>
      </p:sp>
    </p:spTree>
    <p:extLst>
      <p:ext uri="{BB962C8B-B14F-4D97-AF65-F5344CB8AC3E}">
        <p14:creationId xmlns:p14="http://schemas.microsoft.com/office/powerpoint/2010/main" val="511621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zh-TW" altLang="en-US"/>
              <a:t>按一下以編輯母片標題樣式</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fld id="{B0047F92-85C6-4AA9-B537-73F24614AD25}" type="datetimeFigureOut">
              <a:rPr lang="zh-TW" altLang="en-US" smtClean="0"/>
              <a:t>2025/11/27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3907118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B0047F92-85C6-4AA9-B537-73F24614AD25}" type="datetimeFigureOut">
              <a:rPr lang="zh-TW" altLang="en-US" smtClean="0"/>
              <a:t>2025/11/27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2318804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B0047F92-85C6-4AA9-B537-73F24614AD25}" type="datetimeFigureOut">
              <a:rPr lang="zh-TW" altLang="en-US" smtClean="0"/>
              <a:t>2025/11/27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3550082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B0047F92-85C6-4AA9-B537-73F24614AD25}" type="datetimeFigureOut">
              <a:rPr lang="zh-TW" altLang="en-US" smtClean="0"/>
              <a:t>2025/11/27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151607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zh-TW" altLang="en-US"/>
              <a:t>按一下以編輯母片標題樣式</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B0047F92-85C6-4AA9-B537-73F24614AD25}" type="datetimeFigureOut">
              <a:rPr lang="zh-TW" altLang="en-US" smtClean="0"/>
              <a:t>2025/11/27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1907842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B0047F92-85C6-4AA9-B537-73F24614AD25}" type="datetimeFigureOut">
              <a:rPr lang="zh-TW" altLang="en-US" smtClean="0"/>
              <a:t>2025/11/27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830465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4" name="Content Placeholder 3"/>
          <p:cNvSpPr>
            <a:spLocks noGrp="1"/>
          </p:cNvSpPr>
          <p:nvPr>
            <p:ph sz="half" idx="2"/>
          </p:nvPr>
        </p:nvSpPr>
        <p:spPr>
          <a:xfrm>
            <a:off x="472381" y="3618442"/>
            <a:ext cx="2901255" cy="532218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6" name="Content Placeholder 5"/>
          <p:cNvSpPr>
            <a:spLocks noGrp="1"/>
          </p:cNvSpPr>
          <p:nvPr>
            <p:ph sz="quarter" idx="4"/>
          </p:nvPr>
        </p:nvSpPr>
        <p:spPr>
          <a:xfrm>
            <a:off x="3471863" y="3618442"/>
            <a:ext cx="2915543" cy="532218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B0047F92-85C6-4AA9-B537-73F24614AD25}" type="datetimeFigureOut">
              <a:rPr lang="zh-TW" altLang="en-US" smtClean="0"/>
              <a:t>2025/11/27</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3199335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B0047F92-85C6-4AA9-B537-73F24614AD25}" type="datetimeFigureOut">
              <a:rPr lang="zh-TW" altLang="en-US" smtClean="0"/>
              <a:t>2025/11/27</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2832096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047F92-85C6-4AA9-B537-73F24614AD25}" type="datetimeFigureOut">
              <a:rPr lang="zh-TW" altLang="en-US" smtClean="0"/>
              <a:t>2025/11/27</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3319365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TW" altLang="en-US"/>
              <a:t>按一下以編輯母片標題樣式</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B0047F92-85C6-4AA9-B537-73F24614AD25}" type="datetimeFigureOut">
              <a:rPr lang="zh-TW" altLang="en-US" smtClean="0"/>
              <a:t>2025/11/27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1382517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a:t>按一下圖示以新增圖片</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B0047F92-85C6-4AA9-B537-73F24614AD25}" type="datetimeFigureOut">
              <a:rPr lang="zh-TW" altLang="en-US" smtClean="0"/>
              <a:t>2025/11/27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1171899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B0047F92-85C6-4AA9-B537-73F24614AD25}" type="datetimeFigureOut">
              <a:rPr lang="zh-TW" altLang="en-US" smtClean="0"/>
              <a:t>2025/11/27</a:t>
            </a:fld>
            <a:endParaRPr lang="zh-TW"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zh-TW"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24930938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13.pn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AC01E-C394-BB55-C7C2-DE8FC8B50FE0}"/>
            </a:ext>
          </a:extLst>
        </p:cNvPr>
        <p:cNvGrpSpPr/>
        <p:nvPr/>
      </p:nvGrpSpPr>
      <p:grpSpPr>
        <a:xfrm>
          <a:off x="0" y="0"/>
          <a:ext cx="0" cy="0"/>
          <a:chOff x="0" y="0"/>
          <a:chExt cx="0" cy="0"/>
        </a:xfrm>
      </p:grpSpPr>
      <p:pic>
        <p:nvPicPr>
          <p:cNvPr id="35" name="圖片 34" descr="一張含有 天空, 工程, 鋼, 管線 的圖片&#10;&#10;AI 產生的內容可能不正確。">
            <a:extLst>
              <a:ext uri="{FF2B5EF4-FFF2-40B4-BE49-F238E27FC236}">
                <a16:creationId xmlns:a16="http://schemas.microsoft.com/office/drawing/2014/main" id="{7EFCB024-78AB-EF62-F1D4-9E5F4233EE4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207055"/>
            <a:ext cx="6858000" cy="3848270"/>
          </a:xfrm>
          <a:prstGeom prst="rect">
            <a:avLst/>
          </a:prstGeom>
        </p:spPr>
      </p:pic>
      <p:pic>
        <p:nvPicPr>
          <p:cNvPr id="36" name="圖片 35" descr="一張含有 文字, 字型, 螢幕擷取畫面, 圖形 的圖片&#10;&#10;自動產生的描述">
            <a:extLst>
              <a:ext uri="{FF2B5EF4-FFF2-40B4-BE49-F238E27FC236}">
                <a16:creationId xmlns:a16="http://schemas.microsoft.com/office/drawing/2014/main" id="{2AF7515D-9A14-276F-7B2F-C86CEF41D95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72609" y="443845"/>
            <a:ext cx="1943734" cy="462766"/>
          </a:xfrm>
          <a:prstGeom prst="rect">
            <a:avLst/>
          </a:prstGeom>
        </p:spPr>
      </p:pic>
      <p:sp>
        <p:nvSpPr>
          <p:cNvPr id="38" name="矩形 37">
            <a:extLst>
              <a:ext uri="{FF2B5EF4-FFF2-40B4-BE49-F238E27FC236}">
                <a16:creationId xmlns:a16="http://schemas.microsoft.com/office/drawing/2014/main" id="{85A41EC9-EECC-8817-2B80-56F5268D2491}"/>
              </a:ext>
            </a:extLst>
          </p:cNvPr>
          <p:cNvSpPr/>
          <p:nvPr/>
        </p:nvSpPr>
        <p:spPr>
          <a:xfrm>
            <a:off x="-16296" y="1158573"/>
            <a:ext cx="6874296" cy="3896752"/>
          </a:xfrm>
          <a:prstGeom prst="rect">
            <a:avLst/>
          </a:prstGeom>
          <a:solidFill>
            <a:srgbClr val="000000">
              <a:alpha val="6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1" name="矩形 40">
            <a:extLst>
              <a:ext uri="{FF2B5EF4-FFF2-40B4-BE49-F238E27FC236}">
                <a16:creationId xmlns:a16="http://schemas.microsoft.com/office/drawing/2014/main" id="{584F561C-A846-5992-031A-76F6ADBF270E}"/>
              </a:ext>
            </a:extLst>
          </p:cNvPr>
          <p:cNvSpPr/>
          <p:nvPr/>
        </p:nvSpPr>
        <p:spPr>
          <a:xfrm>
            <a:off x="-16296" y="3438016"/>
            <a:ext cx="381000" cy="174654"/>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文字方塊 42">
            <a:extLst>
              <a:ext uri="{FF2B5EF4-FFF2-40B4-BE49-F238E27FC236}">
                <a16:creationId xmlns:a16="http://schemas.microsoft.com/office/drawing/2014/main" id="{2A01CD64-8188-6FF2-E70A-9FAD5FFAB8EE}"/>
              </a:ext>
            </a:extLst>
          </p:cNvPr>
          <p:cNvSpPr txBox="1"/>
          <p:nvPr/>
        </p:nvSpPr>
        <p:spPr>
          <a:xfrm>
            <a:off x="553139" y="3353762"/>
            <a:ext cx="6137222" cy="307777"/>
          </a:xfrm>
          <a:prstGeom prst="rect">
            <a:avLst/>
          </a:prstGeom>
          <a:noFill/>
        </p:spPr>
        <p:txBody>
          <a:bodyPr wrap="square">
            <a:spAutoFit/>
          </a:bodyPr>
          <a:lstStyle/>
          <a:p>
            <a:r>
              <a:rPr lang="en-US" altLang="zh-TW" sz="1400" dirty="0">
                <a:solidFill>
                  <a:schemeClr val="accent3">
                    <a:lumMod val="60000"/>
                    <a:lumOff val="4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Wear-Resistant Material Built for High-Strength Industrial Environments</a:t>
            </a:r>
            <a:endParaRPr lang="zh-TW" altLang="en-US" sz="1400" dirty="0">
              <a:solidFill>
                <a:schemeClr val="accent3">
                  <a:lumMod val="60000"/>
                  <a:lumOff val="40000"/>
                </a:schemeClr>
              </a:solidFill>
              <a:effectLst>
                <a:outerShdw blurRad="38100" dist="38100" dir="2700000" algn="tl">
                  <a:srgbClr val="000000">
                    <a:alpha val="43137"/>
                  </a:srgbClr>
                </a:outerShdw>
              </a:effectLst>
            </a:endParaRPr>
          </a:p>
        </p:txBody>
      </p:sp>
      <p:sp>
        <p:nvSpPr>
          <p:cNvPr id="47" name="矩形 46">
            <a:extLst>
              <a:ext uri="{FF2B5EF4-FFF2-40B4-BE49-F238E27FC236}">
                <a16:creationId xmlns:a16="http://schemas.microsoft.com/office/drawing/2014/main" id="{605EB27F-718F-FCBB-E217-07C32037B9EB}"/>
              </a:ext>
            </a:extLst>
          </p:cNvPr>
          <p:cNvSpPr/>
          <p:nvPr/>
        </p:nvSpPr>
        <p:spPr>
          <a:xfrm>
            <a:off x="-1" y="9255864"/>
            <a:ext cx="6858000" cy="648000"/>
          </a:xfrm>
          <a:prstGeom prst="rect">
            <a:avLst/>
          </a:prstGeom>
          <a:solidFill>
            <a:srgbClr val="0738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49">
            <a:extLst>
              <a:ext uri="{FF2B5EF4-FFF2-40B4-BE49-F238E27FC236}">
                <a16:creationId xmlns:a16="http://schemas.microsoft.com/office/drawing/2014/main" id="{B7CDC6A4-4B0E-AA56-E486-74140EEFF9F5}"/>
              </a:ext>
            </a:extLst>
          </p:cNvPr>
          <p:cNvSpPr/>
          <p:nvPr/>
        </p:nvSpPr>
        <p:spPr>
          <a:xfrm>
            <a:off x="549276" y="9409694"/>
            <a:ext cx="5780148" cy="261610"/>
          </a:xfrm>
          <a:prstGeom prst="rect">
            <a:avLst/>
          </a:prstGeom>
          <a:noFill/>
        </p:spPr>
        <p:txBody>
          <a:bodyPr wrap="square" lIns="91440" tIns="45720" rIns="91440" bIns="45720">
            <a:spAutoFit/>
          </a:bodyPr>
          <a:lstStyle/>
          <a:p>
            <a:r>
              <a:rPr lang="zh-TW" altLang="en-US" sz="1100" cap="none" spc="18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rPr>
              <a:t>安能聚綠能股份有限公司</a:t>
            </a:r>
          </a:p>
        </p:txBody>
      </p:sp>
      <p:pic>
        <p:nvPicPr>
          <p:cNvPr id="56" name="圖形 55" descr="徽章 (記號1) 以實心填滿">
            <a:extLst>
              <a:ext uri="{FF2B5EF4-FFF2-40B4-BE49-F238E27FC236}">
                <a16:creationId xmlns:a16="http://schemas.microsoft.com/office/drawing/2014/main" id="{DA16F861-94E6-71B0-F197-7B6F00D8AF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7550" y="3727147"/>
            <a:ext cx="180000" cy="180000"/>
          </a:xfrm>
          <a:prstGeom prst="rect">
            <a:avLst/>
          </a:prstGeom>
        </p:spPr>
      </p:pic>
      <p:sp>
        <p:nvSpPr>
          <p:cNvPr id="58" name="文字方塊 57">
            <a:extLst>
              <a:ext uri="{FF2B5EF4-FFF2-40B4-BE49-F238E27FC236}">
                <a16:creationId xmlns:a16="http://schemas.microsoft.com/office/drawing/2014/main" id="{50040DD5-378F-3949-FB9D-51DBF46FE0E5}"/>
              </a:ext>
            </a:extLst>
          </p:cNvPr>
          <p:cNvSpPr txBox="1"/>
          <p:nvPr/>
        </p:nvSpPr>
        <p:spPr>
          <a:xfrm>
            <a:off x="817390" y="3648173"/>
            <a:ext cx="5758735" cy="315151"/>
          </a:xfrm>
          <a:prstGeom prst="rect">
            <a:avLst/>
          </a:prstGeom>
          <a:noFill/>
        </p:spPr>
        <p:txBody>
          <a:bodyPr wrap="square">
            <a:spAutoFit/>
          </a:bodyPr>
          <a:lstStyle/>
          <a:p>
            <a:pPr>
              <a:lnSpc>
                <a:spcPct val="150000"/>
              </a:lnSpc>
            </a:pPr>
            <a:r>
              <a:rPr lang="en-US" altLang="zh-TW" sz="1100" b="1" dirty="0">
                <a:solidFill>
                  <a:schemeClr val="bg1">
                    <a:lumMod val="9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Enhanced with Carbon Fiber for Superior Abrasion Resistance</a:t>
            </a:r>
          </a:p>
        </p:txBody>
      </p:sp>
      <p:pic>
        <p:nvPicPr>
          <p:cNvPr id="104" name="圖形 103" descr="徽章 (記號1) 以實心填滿">
            <a:extLst>
              <a:ext uri="{FF2B5EF4-FFF2-40B4-BE49-F238E27FC236}">
                <a16:creationId xmlns:a16="http://schemas.microsoft.com/office/drawing/2014/main" id="{21395916-FE27-DD97-031E-7CD13AF951D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7550" y="3969745"/>
            <a:ext cx="180000" cy="180000"/>
          </a:xfrm>
          <a:prstGeom prst="rect">
            <a:avLst/>
          </a:prstGeom>
        </p:spPr>
      </p:pic>
      <p:sp>
        <p:nvSpPr>
          <p:cNvPr id="105" name="文字方塊 104">
            <a:extLst>
              <a:ext uri="{FF2B5EF4-FFF2-40B4-BE49-F238E27FC236}">
                <a16:creationId xmlns:a16="http://schemas.microsoft.com/office/drawing/2014/main" id="{F267DAA2-17A6-BE53-619A-1EE5FC6E5F09}"/>
              </a:ext>
            </a:extLst>
          </p:cNvPr>
          <p:cNvSpPr txBox="1"/>
          <p:nvPr/>
        </p:nvSpPr>
        <p:spPr>
          <a:xfrm>
            <a:off x="817390" y="3877322"/>
            <a:ext cx="7016034" cy="315151"/>
          </a:xfrm>
          <a:prstGeom prst="rect">
            <a:avLst/>
          </a:prstGeom>
          <a:noFill/>
        </p:spPr>
        <p:txBody>
          <a:bodyPr wrap="square">
            <a:spAutoFit/>
          </a:bodyPr>
          <a:lstStyle/>
          <a:p>
            <a:pPr>
              <a:lnSpc>
                <a:spcPct val="150000"/>
              </a:lnSpc>
            </a:pPr>
            <a:r>
              <a:rPr lang="en-US" altLang="zh-TW" sz="1100" b="1" dirty="0">
                <a:solidFill>
                  <a:schemeClr val="bg1">
                    <a:lumMod val="9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 Revolutionary Wear-Resistant Coating That Protects Your Critical Equipment</a:t>
            </a:r>
            <a:endParaRPr lang="zh-TW" altLang="en-US" sz="1100" b="1" dirty="0">
              <a:solidFill>
                <a:schemeClr val="bg1">
                  <a:lumMod val="9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 name="文字方塊 1">
            <a:extLst>
              <a:ext uri="{FF2B5EF4-FFF2-40B4-BE49-F238E27FC236}">
                <a16:creationId xmlns:a16="http://schemas.microsoft.com/office/drawing/2014/main" id="{120A2004-DA18-99F7-8B86-B61C5AC7DFF6}"/>
              </a:ext>
            </a:extLst>
          </p:cNvPr>
          <p:cNvSpPr txBox="1"/>
          <p:nvPr/>
        </p:nvSpPr>
        <p:spPr>
          <a:xfrm>
            <a:off x="541126" y="5257188"/>
            <a:ext cx="5760615" cy="307777"/>
          </a:xfrm>
          <a:prstGeom prst="rect">
            <a:avLst/>
          </a:prstGeom>
          <a:noFill/>
        </p:spPr>
        <p:txBody>
          <a:bodyPr wrap="square">
            <a:spAutoFit/>
          </a:bodyPr>
          <a:lstStyle/>
          <a:p>
            <a:r>
              <a:rPr lang="en-US" altLang="zh-TW" sz="1400" b="1" dirty="0">
                <a:latin typeface="微軟正黑體" panose="020B0604030504040204" pitchFamily="34" charset="-120"/>
                <a:ea typeface="微軟正黑體" panose="020B0604030504040204" pitchFamily="34" charset="-120"/>
              </a:rPr>
              <a:t>Solving the Challenges Your Equipment Faces</a:t>
            </a:r>
            <a:endParaRPr lang="zh-TW" altLang="en-US" sz="1400" b="1" dirty="0">
              <a:latin typeface="微軟正黑體" panose="020B0604030504040204" pitchFamily="34" charset="-120"/>
              <a:ea typeface="微軟正黑體" panose="020B0604030504040204" pitchFamily="34" charset="-120"/>
            </a:endParaRPr>
          </a:p>
        </p:txBody>
      </p:sp>
      <p:pic>
        <p:nvPicPr>
          <p:cNvPr id="5" name="圖片 4" descr="一張含有 工廠, 建築, 街道, 人員 的圖片&#10;&#10;AI 產生的內容可能不正確。">
            <a:extLst>
              <a:ext uri="{FF2B5EF4-FFF2-40B4-BE49-F238E27FC236}">
                <a16:creationId xmlns:a16="http://schemas.microsoft.com/office/drawing/2014/main" id="{0438F69A-9F2F-CCFD-2AFE-D141E873EFBF}"/>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541127" y="5718794"/>
            <a:ext cx="2773045" cy="1551631"/>
          </a:xfrm>
          <a:prstGeom prst="rect">
            <a:avLst/>
          </a:prstGeom>
        </p:spPr>
      </p:pic>
      <p:sp>
        <p:nvSpPr>
          <p:cNvPr id="6" name="矩形 5">
            <a:extLst>
              <a:ext uri="{FF2B5EF4-FFF2-40B4-BE49-F238E27FC236}">
                <a16:creationId xmlns:a16="http://schemas.microsoft.com/office/drawing/2014/main" id="{F3BE8031-8DCC-B0E6-0C8F-8F0C2E380500}"/>
              </a:ext>
            </a:extLst>
          </p:cNvPr>
          <p:cNvSpPr/>
          <p:nvPr/>
        </p:nvSpPr>
        <p:spPr>
          <a:xfrm>
            <a:off x="541125" y="5737263"/>
            <a:ext cx="2773044" cy="1533161"/>
          </a:xfrm>
          <a:prstGeom prst="rect">
            <a:avLst/>
          </a:prstGeom>
          <a:solidFill>
            <a:schemeClr val="tx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a:extLst>
              <a:ext uri="{FF2B5EF4-FFF2-40B4-BE49-F238E27FC236}">
                <a16:creationId xmlns:a16="http://schemas.microsoft.com/office/drawing/2014/main" id="{BCB54645-933E-9D0A-5A9B-4C9B8A78D330}"/>
              </a:ext>
            </a:extLst>
          </p:cNvPr>
          <p:cNvSpPr txBox="1"/>
          <p:nvPr/>
        </p:nvSpPr>
        <p:spPr>
          <a:xfrm>
            <a:off x="940659" y="6278357"/>
            <a:ext cx="2198781" cy="799771"/>
          </a:xfrm>
          <a:prstGeom prst="rect">
            <a:avLst/>
          </a:prstGeom>
          <a:noFill/>
        </p:spPr>
        <p:txBody>
          <a:bodyPr wrap="square">
            <a:spAutoFit/>
          </a:bodyPr>
          <a:lstStyle/>
          <a:p>
            <a:pPr>
              <a:lnSpc>
                <a:spcPts val="1400"/>
              </a:lnSpc>
            </a:pPr>
            <a:r>
              <a:rPr lang="en-US" altLang="zh-TW" sz="1000" dirty="0">
                <a:solidFill>
                  <a:schemeClr val="bg1">
                    <a:lumMod val="95000"/>
                  </a:schemeClr>
                </a:solidFill>
                <a:latin typeface="微軟正黑體" panose="020B0604030504040204" pitchFamily="34" charset="-120"/>
                <a:ea typeface="微軟正黑體" panose="020B0604030504040204" pitchFamily="34" charset="-120"/>
              </a:rPr>
              <a:t>In steel and mining operations, particle impact can cause corner damage, outlet chipping, and pipe-wall perforation.</a:t>
            </a:r>
            <a:endParaRPr lang="zh-TW" altLang="en-US" sz="1000" dirty="0"/>
          </a:p>
        </p:txBody>
      </p:sp>
      <p:pic>
        <p:nvPicPr>
          <p:cNvPr id="9" name="圖片 8" descr="一張含有 天空, 戶外, 工業, 管線 的圖片&#10;&#10;AI 產生的內容可能不正確。">
            <a:extLst>
              <a:ext uri="{FF2B5EF4-FFF2-40B4-BE49-F238E27FC236}">
                <a16:creationId xmlns:a16="http://schemas.microsoft.com/office/drawing/2014/main" id="{248E4982-1564-2186-D85F-054CB7E05083}"/>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541124" y="7490143"/>
            <a:ext cx="2773043" cy="1533162"/>
          </a:xfrm>
          <a:prstGeom prst="rect">
            <a:avLst/>
          </a:prstGeom>
        </p:spPr>
      </p:pic>
      <p:pic>
        <p:nvPicPr>
          <p:cNvPr id="11" name="圖片 10" descr="一張含有 戶外, 天空, 車輛, 輪 的圖片&#10;&#10;AI 產生的內容可能不正確。">
            <a:extLst>
              <a:ext uri="{FF2B5EF4-FFF2-40B4-BE49-F238E27FC236}">
                <a16:creationId xmlns:a16="http://schemas.microsoft.com/office/drawing/2014/main" id="{01A19FC1-CD04-7530-5272-67CB3083BE70}"/>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3527533" y="5718794"/>
            <a:ext cx="2773044" cy="1551631"/>
          </a:xfrm>
          <a:prstGeom prst="rect">
            <a:avLst/>
          </a:prstGeom>
        </p:spPr>
      </p:pic>
      <p:sp>
        <p:nvSpPr>
          <p:cNvPr id="12" name="矩形 11">
            <a:extLst>
              <a:ext uri="{FF2B5EF4-FFF2-40B4-BE49-F238E27FC236}">
                <a16:creationId xmlns:a16="http://schemas.microsoft.com/office/drawing/2014/main" id="{155E2FC8-8F17-FE99-9856-80771EBA51FF}"/>
              </a:ext>
            </a:extLst>
          </p:cNvPr>
          <p:cNvSpPr/>
          <p:nvPr/>
        </p:nvSpPr>
        <p:spPr>
          <a:xfrm>
            <a:off x="3535681" y="5718794"/>
            <a:ext cx="2773044" cy="1551630"/>
          </a:xfrm>
          <a:prstGeom prst="rect">
            <a:avLst/>
          </a:prstGeom>
          <a:solidFill>
            <a:schemeClr val="tx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a:extLst>
              <a:ext uri="{FF2B5EF4-FFF2-40B4-BE49-F238E27FC236}">
                <a16:creationId xmlns:a16="http://schemas.microsoft.com/office/drawing/2014/main" id="{FFD81361-85A6-B4A5-E520-2FFBA7514454}"/>
              </a:ext>
            </a:extLst>
          </p:cNvPr>
          <p:cNvSpPr/>
          <p:nvPr/>
        </p:nvSpPr>
        <p:spPr>
          <a:xfrm>
            <a:off x="541124" y="7496564"/>
            <a:ext cx="2773044" cy="1533161"/>
          </a:xfrm>
          <a:prstGeom prst="rect">
            <a:avLst/>
          </a:prstGeom>
          <a:solidFill>
            <a:schemeClr val="tx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7" name="圖片 16" descr="一張含有 天空, 支架, 戶外, 起重機 的圖片&#10;&#10;AI 產生的內容可能不正確。">
            <a:extLst>
              <a:ext uri="{FF2B5EF4-FFF2-40B4-BE49-F238E27FC236}">
                <a16:creationId xmlns:a16="http://schemas.microsoft.com/office/drawing/2014/main" id="{96277F89-A986-35F3-5171-C5EC2E500AFE}"/>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3543830" y="7496563"/>
            <a:ext cx="2764895" cy="1533162"/>
          </a:xfrm>
          <a:prstGeom prst="rect">
            <a:avLst/>
          </a:prstGeom>
        </p:spPr>
      </p:pic>
      <p:sp>
        <p:nvSpPr>
          <p:cNvPr id="18" name="矩形 17">
            <a:extLst>
              <a:ext uri="{FF2B5EF4-FFF2-40B4-BE49-F238E27FC236}">
                <a16:creationId xmlns:a16="http://schemas.microsoft.com/office/drawing/2014/main" id="{6E15C31E-C2B8-2BED-52B5-BDE880C05FDC}"/>
              </a:ext>
            </a:extLst>
          </p:cNvPr>
          <p:cNvSpPr/>
          <p:nvPr/>
        </p:nvSpPr>
        <p:spPr>
          <a:xfrm>
            <a:off x="3543299" y="7496563"/>
            <a:ext cx="2773044" cy="1551630"/>
          </a:xfrm>
          <a:prstGeom prst="rect">
            <a:avLst/>
          </a:prstGeom>
          <a:solidFill>
            <a:schemeClr val="tx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圖形 20" descr="生氣的臉 (實心填滿) 以實心填滿">
            <a:extLst>
              <a:ext uri="{FF2B5EF4-FFF2-40B4-BE49-F238E27FC236}">
                <a16:creationId xmlns:a16="http://schemas.microsoft.com/office/drawing/2014/main" id="{C85F5421-6E94-D5E0-34FD-75713D2128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83645" y="5943849"/>
            <a:ext cx="288000" cy="288000"/>
          </a:xfrm>
          <a:prstGeom prst="rect">
            <a:avLst/>
          </a:prstGeom>
        </p:spPr>
      </p:pic>
      <p:pic>
        <p:nvPicPr>
          <p:cNvPr id="3" name="圖形 2" descr="徽章 (記號1) 以實心填滿">
            <a:extLst>
              <a:ext uri="{FF2B5EF4-FFF2-40B4-BE49-F238E27FC236}">
                <a16:creationId xmlns:a16="http://schemas.microsoft.com/office/drawing/2014/main" id="{F27ED043-9F6A-F747-6770-F23460B340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7550" y="4208171"/>
            <a:ext cx="180000" cy="180000"/>
          </a:xfrm>
          <a:prstGeom prst="rect">
            <a:avLst/>
          </a:prstGeom>
        </p:spPr>
      </p:pic>
      <p:sp>
        <p:nvSpPr>
          <p:cNvPr id="4" name="文字方塊 3">
            <a:extLst>
              <a:ext uri="{FF2B5EF4-FFF2-40B4-BE49-F238E27FC236}">
                <a16:creationId xmlns:a16="http://schemas.microsoft.com/office/drawing/2014/main" id="{C9A6328F-1647-65E3-61E2-1882561263F2}"/>
              </a:ext>
            </a:extLst>
          </p:cNvPr>
          <p:cNvSpPr txBox="1"/>
          <p:nvPr/>
        </p:nvSpPr>
        <p:spPr>
          <a:xfrm>
            <a:off x="817390" y="4119431"/>
            <a:ext cx="5946076" cy="315151"/>
          </a:xfrm>
          <a:prstGeom prst="rect">
            <a:avLst/>
          </a:prstGeom>
          <a:noFill/>
        </p:spPr>
        <p:txBody>
          <a:bodyPr wrap="square">
            <a:spAutoFit/>
          </a:bodyPr>
          <a:lstStyle/>
          <a:p>
            <a:pPr>
              <a:lnSpc>
                <a:spcPct val="150000"/>
              </a:lnSpc>
            </a:pPr>
            <a:r>
              <a:rPr lang="en-US" altLang="zh-TW" sz="1100" b="1" dirty="0">
                <a:solidFill>
                  <a:schemeClr val="bg1">
                    <a:lumMod val="9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 Preventive Coating Applied During New Equipment Installation or Major Overhaul</a:t>
            </a:r>
            <a:endParaRPr lang="zh-TW" altLang="en-US" sz="1100" b="1" dirty="0">
              <a:solidFill>
                <a:schemeClr val="bg1">
                  <a:lumMod val="9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pic>
        <p:nvPicPr>
          <p:cNvPr id="10" name="圖形 9" descr="生氣的臉 (實心填滿) 以實心填滿">
            <a:extLst>
              <a:ext uri="{FF2B5EF4-FFF2-40B4-BE49-F238E27FC236}">
                <a16:creationId xmlns:a16="http://schemas.microsoft.com/office/drawing/2014/main" id="{D84EB2B2-E5CC-20FC-F371-0965F3D2BB0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770055" y="5943849"/>
            <a:ext cx="288000" cy="288000"/>
          </a:xfrm>
          <a:prstGeom prst="rect">
            <a:avLst/>
          </a:prstGeom>
        </p:spPr>
      </p:pic>
      <p:pic>
        <p:nvPicPr>
          <p:cNvPr id="20" name="圖形 19" descr="生氣的臉 (實心填滿) 以實心填滿">
            <a:extLst>
              <a:ext uri="{FF2B5EF4-FFF2-40B4-BE49-F238E27FC236}">
                <a16:creationId xmlns:a16="http://schemas.microsoft.com/office/drawing/2014/main" id="{7DA7BA23-E577-ED3A-5FD9-CF521AE6B7A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83645" y="7717552"/>
            <a:ext cx="288000" cy="288000"/>
          </a:xfrm>
          <a:prstGeom prst="rect">
            <a:avLst/>
          </a:prstGeom>
        </p:spPr>
      </p:pic>
      <p:pic>
        <p:nvPicPr>
          <p:cNvPr id="26" name="圖形 25" descr="生氣的臉 (實心填滿) 以實心填滿">
            <a:extLst>
              <a:ext uri="{FF2B5EF4-FFF2-40B4-BE49-F238E27FC236}">
                <a16:creationId xmlns:a16="http://schemas.microsoft.com/office/drawing/2014/main" id="{FD686656-FE61-A0B7-7960-E433E865BDB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770055" y="7718817"/>
            <a:ext cx="288000" cy="288000"/>
          </a:xfrm>
          <a:prstGeom prst="rect">
            <a:avLst/>
          </a:prstGeom>
        </p:spPr>
      </p:pic>
      <p:sp>
        <p:nvSpPr>
          <p:cNvPr id="40" name="文字方塊 39">
            <a:extLst>
              <a:ext uri="{FF2B5EF4-FFF2-40B4-BE49-F238E27FC236}">
                <a16:creationId xmlns:a16="http://schemas.microsoft.com/office/drawing/2014/main" id="{9E5706F7-ADF7-F392-9830-0C693AF89E34}"/>
              </a:ext>
            </a:extLst>
          </p:cNvPr>
          <p:cNvSpPr txBox="1"/>
          <p:nvPr/>
        </p:nvSpPr>
        <p:spPr>
          <a:xfrm>
            <a:off x="541127" y="1940730"/>
            <a:ext cx="5759450" cy="1072025"/>
          </a:xfrm>
          <a:prstGeom prst="rect">
            <a:avLst/>
          </a:prstGeom>
          <a:noFill/>
        </p:spPr>
        <p:txBody>
          <a:bodyPr wrap="square">
            <a:spAutoFit/>
          </a:bodyPr>
          <a:lstStyle/>
          <a:p>
            <a:pPr>
              <a:lnSpc>
                <a:spcPts val="4000"/>
              </a:lnSpc>
            </a:pPr>
            <a:r>
              <a:rPr lang="en-US" altLang="zh-TW" sz="2800" b="1" dirty="0">
                <a:solidFill>
                  <a:schemeClr val="bg1"/>
                </a:solidFill>
                <a:latin typeface="微軟正黑體" panose="020B0604030504040204" pitchFamily="34" charset="-120"/>
                <a:ea typeface="微軟正黑體" panose="020B0604030504040204" pitchFamily="34" charset="-120"/>
              </a:rPr>
              <a:t>CarbDurax™</a:t>
            </a:r>
            <a:r>
              <a:rPr lang="en-US" altLang="zh-TW" sz="2400" b="1" dirty="0">
                <a:solidFill>
                  <a:schemeClr val="bg1"/>
                </a:solidFill>
                <a:latin typeface="微軟正黑體" panose="020B0604030504040204" pitchFamily="34" charset="-120"/>
                <a:ea typeface="微軟正黑體" panose="020B0604030504040204" pitchFamily="34" charset="-120"/>
              </a:rPr>
              <a:t> Carbon Fiber Proactive Wear-Resistant Coating Series</a:t>
            </a:r>
            <a:endParaRPr lang="zh-TW" altLang="en-US" sz="2400" dirty="0">
              <a:solidFill>
                <a:schemeClr val="bg1"/>
              </a:solidFill>
            </a:endParaRPr>
          </a:p>
        </p:txBody>
      </p:sp>
      <p:sp>
        <p:nvSpPr>
          <p:cNvPr id="13" name="文字方塊 12">
            <a:extLst>
              <a:ext uri="{FF2B5EF4-FFF2-40B4-BE49-F238E27FC236}">
                <a16:creationId xmlns:a16="http://schemas.microsoft.com/office/drawing/2014/main" id="{332047C3-D7BB-15A6-F83F-6D0D6FF90242}"/>
              </a:ext>
            </a:extLst>
          </p:cNvPr>
          <p:cNvSpPr txBox="1"/>
          <p:nvPr/>
        </p:nvSpPr>
        <p:spPr>
          <a:xfrm>
            <a:off x="3958664" y="6278357"/>
            <a:ext cx="2198781" cy="979307"/>
          </a:xfrm>
          <a:prstGeom prst="rect">
            <a:avLst/>
          </a:prstGeom>
          <a:noFill/>
        </p:spPr>
        <p:txBody>
          <a:bodyPr wrap="square">
            <a:spAutoFit/>
          </a:bodyPr>
          <a:lstStyle/>
          <a:p>
            <a:pPr>
              <a:lnSpc>
                <a:spcPts val="1400"/>
              </a:lnSpc>
            </a:pPr>
            <a:r>
              <a:rPr lang="en-US" altLang="zh-TW" sz="1000" dirty="0">
                <a:solidFill>
                  <a:schemeClr val="bg1">
                    <a:lumMod val="95000"/>
                  </a:schemeClr>
                </a:solidFill>
                <a:latin typeface="微軟正黑體" panose="020B0604030504040204" pitchFamily="34" charset="-120"/>
                <a:ea typeface="微軟正黑體" panose="020B0604030504040204" pitchFamily="34" charset="-120"/>
              </a:rPr>
              <a:t>In metal and cement processing, fine-powder friction and thermal expansion can lead to wall thinning, delamination, and abrasion.</a:t>
            </a:r>
            <a:endParaRPr lang="zh-TW" altLang="en-US" sz="1000" dirty="0"/>
          </a:p>
        </p:txBody>
      </p:sp>
      <p:sp>
        <p:nvSpPr>
          <p:cNvPr id="15" name="文字方塊 14">
            <a:extLst>
              <a:ext uri="{FF2B5EF4-FFF2-40B4-BE49-F238E27FC236}">
                <a16:creationId xmlns:a16="http://schemas.microsoft.com/office/drawing/2014/main" id="{3E24A80C-B68B-F11F-32E2-ABD969ADFC21}"/>
              </a:ext>
            </a:extLst>
          </p:cNvPr>
          <p:cNvSpPr txBox="1"/>
          <p:nvPr/>
        </p:nvSpPr>
        <p:spPr>
          <a:xfrm>
            <a:off x="940659" y="8023999"/>
            <a:ext cx="2198781" cy="799771"/>
          </a:xfrm>
          <a:prstGeom prst="rect">
            <a:avLst/>
          </a:prstGeom>
          <a:noFill/>
        </p:spPr>
        <p:txBody>
          <a:bodyPr wrap="square">
            <a:spAutoFit/>
          </a:bodyPr>
          <a:lstStyle/>
          <a:p>
            <a:pPr>
              <a:lnSpc>
                <a:spcPts val="1400"/>
              </a:lnSpc>
            </a:pPr>
            <a:r>
              <a:rPr lang="en-US" altLang="zh-TW" sz="1000" dirty="0">
                <a:solidFill>
                  <a:schemeClr val="bg1">
                    <a:lumMod val="95000"/>
                  </a:schemeClr>
                </a:solidFill>
                <a:latin typeface="微軟正黑體" panose="020B0604030504040204" pitchFamily="34" charset="-120"/>
                <a:ea typeface="微軟正黑體" panose="020B0604030504040204" pitchFamily="34" charset="-120"/>
              </a:rPr>
              <a:t>In petrochemical systems, high-speed gas–solid flow can cause severe elbow wear and require frequent repairs.</a:t>
            </a:r>
            <a:endParaRPr lang="zh-TW" altLang="en-US" sz="1000" dirty="0"/>
          </a:p>
        </p:txBody>
      </p:sp>
      <p:sp>
        <p:nvSpPr>
          <p:cNvPr id="19" name="文字方塊 18">
            <a:extLst>
              <a:ext uri="{FF2B5EF4-FFF2-40B4-BE49-F238E27FC236}">
                <a16:creationId xmlns:a16="http://schemas.microsoft.com/office/drawing/2014/main" id="{E39BB24D-37E8-3DED-A179-68AC70E0E499}"/>
              </a:ext>
            </a:extLst>
          </p:cNvPr>
          <p:cNvSpPr txBox="1"/>
          <p:nvPr/>
        </p:nvSpPr>
        <p:spPr>
          <a:xfrm>
            <a:off x="3958664" y="8023999"/>
            <a:ext cx="2198781" cy="799771"/>
          </a:xfrm>
          <a:prstGeom prst="rect">
            <a:avLst/>
          </a:prstGeom>
          <a:noFill/>
        </p:spPr>
        <p:txBody>
          <a:bodyPr wrap="square">
            <a:spAutoFit/>
          </a:bodyPr>
          <a:lstStyle/>
          <a:p>
            <a:pPr>
              <a:lnSpc>
                <a:spcPts val="1400"/>
              </a:lnSpc>
            </a:pPr>
            <a:r>
              <a:rPr lang="en-US" altLang="zh-TW" sz="1000" dirty="0">
                <a:solidFill>
                  <a:schemeClr val="bg1">
                    <a:lumMod val="95000"/>
                  </a:schemeClr>
                </a:solidFill>
                <a:latin typeface="微軟正黑體" panose="020B0604030504040204" pitchFamily="34" charset="-120"/>
                <a:ea typeface="微軟正黑體" panose="020B0604030504040204" pitchFamily="34" charset="-120"/>
              </a:rPr>
              <a:t>In port handling and shipbuilding, material impact, metal scraping, and salt exposure can result in surface cracking and corrosion.</a:t>
            </a:r>
            <a:endParaRPr lang="zh-TW" altLang="en-US" sz="1000" dirty="0"/>
          </a:p>
        </p:txBody>
      </p:sp>
      <p:pic>
        <p:nvPicPr>
          <p:cNvPr id="22" name="圖片 21" descr="一張含有 文字, 眼瞼, 杯子 的圖片&#10;&#10;AI 產生的內容可能不正確。">
            <a:extLst>
              <a:ext uri="{FF2B5EF4-FFF2-40B4-BE49-F238E27FC236}">
                <a16:creationId xmlns:a16="http://schemas.microsoft.com/office/drawing/2014/main" id="{CAEB7D13-5446-E6B7-A1F3-41ECE89BCACA}"/>
              </a:ext>
            </a:extLst>
          </p:cNvPr>
          <p:cNvPicPr>
            <a:picLocks noChangeAspect="1"/>
          </p:cNvPicPr>
          <p:nvPr/>
        </p:nvPicPr>
        <p:blipFill>
          <a:blip r:embed="rId13"/>
          <a:srcRect r="11896"/>
          <a:stretch>
            <a:fillRect/>
          </a:stretch>
        </p:blipFill>
        <p:spPr>
          <a:xfrm>
            <a:off x="4410686" y="4308698"/>
            <a:ext cx="2369076" cy="1792626"/>
          </a:xfrm>
          <a:prstGeom prst="rect">
            <a:avLst/>
          </a:prstGeom>
        </p:spPr>
      </p:pic>
    </p:spTree>
    <p:extLst>
      <p:ext uri="{BB962C8B-B14F-4D97-AF65-F5344CB8AC3E}">
        <p14:creationId xmlns:p14="http://schemas.microsoft.com/office/powerpoint/2010/main" val="2910037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D8B74-639A-4B99-4DAD-E71C816F90C0}"/>
            </a:ext>
          </a:extLst>
        </p:cNvPr>
        <p:cNvGrpSpPr/>
        <p:nvPr/>
      </p:nvGrpSpPr>
      <p:grpSpPr>
        <a:xfrm>
          <a:off x="0" y="0"/>
          <a:ext cx="0" cy="0"/>
          <a:chOff x="0" y="0"/>
          <a:chExt cx="0" cy="0"/>
        </a:xfrm>
      </p:grpSpPr>
      <p:sp>
        <p:nvSpPr>
          <p:cNvPr id="2" name="文字方塊 1">
            <a:extLst>
              <a:ext uri="{FF2B5EF4-FFF2-40B4-BE49-F238E27FC236}">
                <a16:creationId xmlns:a16="http://schemas.microsoft.com/office/drawing/2014/main" id="{15E8945F-49F1-1219-7834-F8B1BCB7C720}"/>
              </a:ext>
            </a:extLst>
          </p:cNvPr>
          <p:cNvSpPr txBox="1"/>
          <p:nvPr/>
        </p:nvSpPr>
        <p:spPr>
          <a:xfrm>
            <a:off x="549274" y="392430"/>
            <a:ext cx="5759450" cy="307777"/>
          </a:xfrm>
          <a:prstGeom prst="rect">
            <a:avLst/>
          </a:prstGeom>
          <a:noFill/>
        </p:spPr>
        <p:txBody>
          <a:bodyPr wrap="square">
            <a:spAutoFit/>
          </a:bodyPr>
          <a:lstStyle/>
          <a:p>
            <a:r>
              <a:rPr lang="en-US" altLang="zh-TW" sz="1400" b="1" dirty="0">
                <a:latin typeface="微軟正黑體" panose="020B0604030504040204" pitchFamily="34" charset="-120"/>
                <a:ea typeface="微軟正黑體" panose="020B0604030504040204" pitchFamily="34" charset="-120"/>
              </a:rPr>
              <a:t>【Product Information】</a:t>
            </a:r>
            <a:endParaRPr lang="zh-TW" altLang="en-US" sz="1400" b="1" dirty="0">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id="{BA703411-9CA2-AB3E-6C83-EA1A5BA7E33D}"/>
              </a:ext>
            </a:extLst>
          </p:cNvPr>
          <p:cNvSpPr txBox="1"/>
          <p:nvPr/>
        </p:nvSpPr>
        <p:spPr>
          <a:xfrm>
            <a:off x="549275" y="4212758"/>
            <a:ext cx="5759450" cy="987386"/>
          </a:xfrm>
          <a:prstGeom prst="rect">
            <a:avLst/>
          </a:prstGeom>
          <a:noFill/>
        </p:spPr>
        <p:txBody>
          <a:bodyPr wrap="square">
            <a:spAutoFit/>
          </a:bodyPr>
          <a:lstStyle/>
          <a:p>
            <a:pPr marL="171450" indent="-171450">
              <a:lnSpc>
                <a:spcPts val="1800"/>
              </a:lnSpc>
              <a:buFont typeface="Wingdings" panose="05000000000000000000" pitchFamily="2" charset="2"/>
              <a:buChar char="s"/>
            </a:pPr>
            <a:r>
              <a:rPr lang="en-US" altLang="zh-TW" sz="100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Recommended Usage</a:t>
            </a:r>
            <a:r>
              <a:rPr lang="zh-TW" altLang="en-US" sz="100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About 15.5 kg is needed for 1 m² at 1 cm thickness. Actual usage may vary based on substrate conditions.</a:t>
            </a:r>
          </a:p>
          <a:p>
            <a:pPr marL="171450" indent="-171450">
              <a:lnSpc>
                <a:spcPts val="1800"/>
              </a:lnSpc>
              <a:buFont typeface="Wingdings" panose="05000000000000000000" pitchFamily="2" charset="2"/>
              <a:buChar char="s"/>
            </a:pPr>
            <a:r>
              <a:rPr lang="en-US" altLang="zh-TW" sz="100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Storage</a:t>
            </a:r>
            <a:r>
              <a:rPr lang="zh-TW" altLang="en-US" sz="100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a:t>
            </a: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Store in a dry place away from corrosive gases. Shelf life: 6 months. No refrigeration needed.</a:t>
            </a:r>
            <a:endParaRPr lang="zh-TW" altLang="en-US"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p:txBody>
      </p:sp>
      <p:graphicFrame>
        <p:nvGraphicFramePr>
          <p:cNvPr id="5" name="表格 4">
            <a:extLst>
              <a:ext uri="{FF2B5EF4-FFF2-40B4-BE49-F238E27FC236}">
                <a16:creationId xmlns:a16="http://schemas.microsoft.com/office/drawing/2014/main" id="{C3B4B088-B899-AC14-25C7-0B2F46CD8C5F}"/>
              </a:ext>
            </a:extLst>
          </p:cNvPr>
          <p:cNvGraphicFramePr>
            <a:graphicFrameLocks noGrp="1"/>
          </p:cNvGraphicFramePr>
          <p:nvPr>
            <p:extLst>
              <p:ext uri="{D42A27DB-BD31-4B8C-83A1-F6EECF244321}">
                <p14:modId xmlns:p14="http://schemas.microsoft.com/office/powerpoint/2010/main" val="965894108"/>
              </p:ext>
            </p:extLst>
          </p:nvPr>
        </p:nvGraphicFramePr>
        <p:xfrm>
          <a:off x="556894" y="2679430"/>
          <a:ext cx="5759449" cy="1399986"/>
        </p:xfrm>
        <a:graphic>
          <a:graphicData uri="http://schemas.openxmlformats.org/drawingml/2006/table">
            <a:tbl>
              <a:tblPr firstRow="1" bandRow="1">
                <a:tableStyleId>{9D7B26C5-4107-4FEC-AEDC-1716B250A1EF}</a:tableStyleId>
              </a:tblPr>
              <a:tblGrid>
                <a:gridCol w="1462406">
                  <a:extLst>
                    <a:ext uri="{9D8B030D-6E8A-4147-A177-3AD203B41FA5}">
                      <a16:colId xmlns:a16="http://schemas.microsoft.com/office/drawing/2014/main" val="3651142269"/>
                    </a:ext>
                  </a:extLst>
                </a:gridCol>
                <a:gridCol w="1897380">
                  <a:extLst>
                    <a:ext uri="{9D8B030D-6E8A-4147-A177-3AD203B41FA5}">
                      <a16:colId xmlns:a16="http://schemas.microsoft.com/office/drawing/2014/main" val="3347427604"/>
                    </a:ext>
                  </a:extLst>
                </a:gridCol>
                <a:gridCol w="2399663">
                  <a:extLst>
                    <a:ext uri="{9D8B030D-6E8A-4147-A177-3AD203B41FA5}">
                      <a16:colId xmlns:a16="http://schemas.microsoft.com/office/drawing/2014/main" val="482532422"/>
                    </a:ext>
                  </a:extLst>
                </a:gridCol>
              </a:tblGrid>
              <a:tr h="338375">
                <a:tc>
                  <a:txBody>
                    <a:bodyPr/>
                    <a:lstStyle/>
                    <a:p>
                      <a:pPr marL="0" algn="ctr" defTabSz="685800" rtl="0" eaLnBrk="1" latinLnBrk="0" hangingPunct="1">
                        <a:lnSpc>
                          <a:spcPts val="2500"/>
                        </a:lnSpc>
                        <a:buNone/>
                      </a:pPr>
                      <a:r>
                        <a:rPr lang="en-US" altLang="zh-TW"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rPr>
                        <a:t>Category</a:t>
                      </a:r>
                      <a:endParaRPr lang="zh-TW" altLang="en-US"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endParaRPr>
                    </a:p>
                  </a:txBody>
                  <a:tcPr anchor="ctr">
                    <a:lnB w="12700" cap="flat" cmpd="sng" algn="ctr">
                      <a:solidFill>
                        <a:schemeClr val="bg2">
                          <a:lumMod val="90000"/>
                        </a:schemeClr>
                      </a:solidFill>
                      <a:prstDash val="solid"/>
                      <a:round/>
                      <a:headEnd type="none" w="med" len="med"/>
                      <a:tailEnd type="none" w="med" len="med"/>
                    </a:lnB>
                    <a:solidFill>
                      <a:schemeClr val="bg1">
                        <a:lumMod val="85000"/>
                      </a:schemeClr>
                    </a:solidFill>
                  </a:tcPr>
                </a:tc>
                <a:tc>
                  <a:txBody>
                    <a:bodyPr/>
                    <a:lstStyle/>
                    <a:p>
                      <a:pPr marL="0" algn="ctr" defTabSz="685800" rtl="0" eaLnBrk="1" latinLnBrk="0" hangingPunct="1">
                        <a:lnSpc>
                          <a:spcPts val="2500"/>
                        </a:lnSpc>
                        <a:buNone/>
                      </a:pPr>
                      <a:r>
                        <a:rPr lang="en-US" altLang="zh-TW"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rPr>
                        <a:t>For Flat Surfaces</a:t>
                      </a:r>
                      <a:endParaRPr lang="zh-TW" altLang="en-US"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endParaRPr>
                    </a:p>
                  </a:txBody>
                  <a:tcPr anchor="ctr">
                    <a:lnB w="12700" cap="flat" cmpd="sng" algn="ctr">
                      <a:solidFill>
                        <a:schemeClr val="bg2">
                          <a:lumMod val="90000"/>
                        </a:schemeClr>
                      </a:solidFill>
                      <a:prstDash val="solid"/>
                      <a:round/>
                      <a:headEnd type="none" w="med" len="med"/>
                      <a:tailEnd type="none" w="med" len="med"/>
                    </a:lnB>
                    <a:solidFill>
                      <a:schemeClr val="bg1">
                        <a:lumMod val="85000"/>
                      </a:schemeClr>
                    </a:solidFill>
                  </a:tcPr>
                </a:tc>
                <a:tc>
                  <a:txBody>
                    <a:bodyPr/>
                    <a:lstStyle/>
                    <a:p>
                      <a:pPr marL="0" algn="ctr" defTabSz="685800" rtl="0" eaLnBrk="1" latinLnBrk="0" hangingPunct="1">
                        <a:lnSpc>
                          <a:spcPts val="2500"/>
                        </a:lnSpc>
                        <a:buNone/>
                      </a:pPr>
                      <a:r>
                        <a:rPr lang="en-US" altLang="zh-TW"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rPr>
                        <a:t>For Non-Flat or Vertical Surfaces</a:t>
                      </a:r>
                      <a:endParaRPr lang="zh-TW" altLang="en-US"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endParaRPr>
                    </a:p>
                  </a:txBody>
                  <a:tcPr anchor="ctr">
                    <a:lnB w="12700" cap="flat" cmpd="sng" algn="ctr">
                      <a:solidFill>
                        <a:schemeClr val="bg2">
                          <a:lumMod val="90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56307858"/>
                  </a:ext>
                </a:extLst>
              </a:tr>
              <a:tr h="338375">
                <a:tc>
                  <a:txBody>
                    <a:bodyPr/>
                    <a:lstStyle/>
                    <a:p>
                      <a:pPr marL="0" algn="ctr" defTabSz="685800" rtl="0" eaLnBrk="1" latinLnBrk="0" hangingPunct="1">
                        <a:lnSpc>
                          <a:spcPct val="150000"/>
                        </a:lnSpc>
                        <a:buNone/>
                      </a:pPr>
                      <a:r>
                        <a:rPr lang="en-US" altLang="zh-TW"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rPr>
                        <a:t>Coarse Particles </a:t>
                      </a:r>
                    </a:p>
                    <a:p>
                      <a:pPr marL="0" algn="ctr" defTabSz="685800" rtl="0" eaLnBrk="1" latinLnBrk="0" hangingPunct="1">
                        <a:lnSpc>
                          <a:spcPct val="150000"/>
                        </a:lnSpc>
                        <a:buNone/>
                      </a:pPr>
                      <a:r>
                        <a:rPr lang="en-US" altLang="zh-TW"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rPr>
                        <a:t>(2–3 mm)</a:t>
                      </a:r>
                      <a:endParaRPr lang="zh-TW" altLang="en-US"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endParaRP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lumMod val="95000"/>
                      </a:schemeClr>
                    </a:solidFill>
                  </a:tcPr>
                </a:tc>
                <a:tc>
                  <a:txBody>
                    <a:bodyPr/>
                    <a:lstStyle/>
                    <a:p>
                      <a:pPr marL="0" algn="ctr" defTabSz="685800" rtl="0" eaLnBrk="1" latinLnBrk="0" hangingPunct="1">
                        <a:lnSpc>
                          <a:spcPts val="2500"/>
                        </a:lnSpc>
                        <a:buNone/>
                      </a:pPr>
                      <a:r>
                        <a:rPr lang="en-US" altLang="zh-TW" sz="1000" b="1" kern="100" dirty="0">
                          <a:solidFill>
                            <a:schemeClr val="tx1"/>
                          </a:solidFill>
                          <a:effectLst/>
                          <a:latin typeface="微軟正黑體" panose="020B0604030504040204" pitchFamily="34" charset="-120"/>
                          <a:ea typeface="微軟正黑體" panose="020B0604030504040204" pitchFamily="34" charset="-120"/>
                          <a:cs typeface="+mn-cs"/>
                        </a:rPr>
                        <a:t>CarbDurax™ F-FLOW G</a:t>
                      </a: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marL="0" algn="ctr" defTabSz="685800" rtl="0" eaLnBrk="1" latinLnBrk="0" hangingPunct="1">
                        <a:lnSpc>
                          <a:spcPts val="2500"/>
                        </a:lnSpc>
                        <a:buNone/>
                      </a:pPr>
                      <a:r>
                        <a:rPr lang="en-US" altLang="zh-TW" sz="1000" b="1" kern="100" dirty="0">
                          <a:solidFill>
                            <a:schemeClr val="tx1"/>
                          </a:solidFill>
                          <a:effectLst/>
                          <a:latin typeface="微軟正黑體" panose="020B0604030504040204" pitchFamily="34" charset="-120"/>
                          <a:ea typeface="微軟正黑體" panose="020B0604030504040204" pitchFamily="34" charset="-120"/>
                          <a:cs typeface="+mn-cs"/>
                        </a:rPr>
                        <a:t>CarbDurax™ V-FLEX G</a:t>
                      </a: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804958869"/>
                  </a:ext>
                </a:extLst>
              </a:tr>
              <a:tr h="338375">
                <a:tc>
                  <a:txBody>
                    <a:bodyPr/>
                    <a:lstStyle/>
                    <a:p>
                      <a:pPr marL="0" algn="ctr" defTabSz="685800" rtl="0" eaLnBrk="1" latinLnBrk="0" hangingPunct="1">
                        <a:lnSpc>
                          <a:spcPct val="150000"/>
                        </a:lnSpc>
                        <a:buNone/>
                      </a:pPr>
                      <a:r>
                        <a:rPr lang="en-US" altLang="zh-TW"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rPr>
                        <a:t>Fine Particles </a:t>
                      </a:r>
                    </a:p>
                    <a:p>
                      <a:pPr marL="0" algn="ctr" defTabSz="685800" rtl="0" eaLnBrk="1" latinLnBrk="0" hangingPunct="1">
                        <a:lnSpc>
                          <a:spcPct val="150000"/>
                        </a:lnSpc>
                        <a:buNone/>
                      </a:pPr>
                      <a:r>
                        <a:rPr lang="en-US" altLang="zh-TW"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rPr>
                        <a:t>(1–1.5 mm)</a:t>
                      </a:r>
                      <a:endParaRPr lang="zh-TW" altLang="en-US"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endParaRPr>
                    </a:p>
                  </a:txBody>
                  <a:tcPr anchor="ctr">
                    <a:lnT w="12700" cap="flat" cmpd="sng" algn="ctr">
                      <a:solidFill>
                        <a:schemeClr val="bg2">
                          <a:lumMod val="90000"/>
                        </a:schemeClr>
                      </a:solidFill>
                      <a:prstDash val="solid"/>
                      <a:round/>
                      <a:headEnd type="none" w="med" len="med"/>
                      <a:tailEnd type="none" w="med" len="med"/>
                    </a:lnT>
                    <a:solidFill>
                      <a:schemeClr val="bg1">
                        <a:lumMod val="95000"/>
                      </a:schemeClr>
                    </a:solidFill>
                  </a:tcPr>
                </a:tc>
                <a:tc>
                  <a:txBody>
                    <a:bodyPr/>
                    <a:lstStyle/>
                    <a:p>
                      <a:pPr marL="0" algn="ctr" defTabSz="685800" rtl="0" eaLnBrk="1" latinLnBrk="0" hangingPunct="1">
                        <a:lnSpc>
                          <a:spcPts val="2500"/>
                        </a:lnSpc>
                        <a:buNone/>
                      </a:pPr>
                      <a:r>
                        <a:rPr lang="en-US" altLang="zh-TW" sz="1000" b="1" kern="100" dirty="0">
                          <a:solidFill>
                            <a:schemeClr val="tx1"/>
                          </a:solidFill>
                          <a:effectLst/>
                          <a:latin typeface="微軟正黑體" panose="020B0604030504040204" pitchFamily="34" charset="-120"/>
                          <a:ea typeface="微軟正黑體" panose="020B0604030504040204" pitchFamily="34" charset="-120"/>
                          <a:cs typeface="+mn-cs"/>
                        </a:rPr>
                        <a:t>CarbDurax™ F-FLOW M</a:t>
                      </a:r>
                    </a:p>
                  </a:txBody>
                  <a:tcPr anchor="ctr">
                    <a:lnT w="12700" cap="flat" cmpd="sng" algn="ctr">
                      <a:solidFill>
                        <a:schemeClr val="bg2">
                          <a:lumMod val="90000"/>
                        </a:schemeClr>
                      </a:solidFill>
                      <a:prstDash val="solid"/>
                      <a:round/>
                      <a:headEnd type="none" w="med" len="med"/>
                      <a:tailEnd type="none" w="med" len="med"/>
                    </a:lnT>
                  </a:tcPr>
                </a:tc>
                <a:tc>
                  <a:txBody>
                    <a:bodyPr/>
                    <a:lstStyle/>
                    <a:p>
                      <a:pPr marL="0" algn="ctr" defTabSz="685800" rtl="0" eaLnBrk="1" latinLnBrk="0" hangingPunct="1">
                        <a:lnSpc>
                          <a:spcPts val="2500"/>
                        </a:lnSpc>
                        <a:buNone/>
                      </a:pPr>
                      <a:r>
                        <a:rPr lang="en-US" altLang="zh-TW" sz="1000" b="1" kern="100" dirty="0">
                          <a:solidFill>
                            <a:schemeClr val="tx1"/>
                          </a:solidFill>
                          <a:effectLst/>
                          <a:latin typeface="微軟正黑體" panose="020B0604030504040204" pitchFamily="34" charset="-120"/>
                          <a:ea typeface="微軟正黑體" panose="020B0604030504040204" pitchFamily="34" charset="-120"/>
                          <a:cs typeface="+mn-cs"/>
                        </a:rPr>
                        <a:t>CarbDurax™ V-FLEX M</a:t>
                      </a:r>
                    </a:p>
                  </a:txBody>
                  <a:tcPr anchor="ctr">
                    <a:lnT w="12700" cap="flat" cmpd="sng" algn="ctr">
                      <a:solidFill>
                        <a:schemeClr val="bg2">
                          <a:lumMod val="90000"/>
                        </a:schemeClr>
                      </a:solidFill>
                      <a:prstDash val="solid"/>
                      <a:round/>
                      <a:headEnd type="none" w="med" len="med"/>
                      <a:tailEnd type="none" w="med" len="med"/>
                    </a:lnT>
                  </a:tcPr>
                </a:tc>
                <a:extLst>
                  <a:ext uri="{0D108BD9-81ED-4DB2-BD59-A6C34878D82A}">
                    <a16:rowId xmlns:a16="http://schemas.microsoft.com/office/drawing/2014/main" val="4018942601"/>
                  </a:ext>
                </a:extLst>
              </a:tr>
            </a:tbl>
          </a:graphicData>
        </a:graphic>
      </p:graphicFrame>
      <p:sp>
        <p:nvSpPr>
          <p:cNvPr id="6" name="矩形 5">
            <a:extLst>
              <a:ext uri="{FF2B5EF4-FFF2-40B4-BE49-F238E27FC236}">
                <a16:creationId xmlns:a16="http://schemas.microsoft.com/office/drawing/2014/main" id="{039E6395-FB50-7A1E-F078-02E7D21DE1D5}"/>
              </a:ext>
            </a:extLst>
          </p:cNvPr>
          <p:cNvSpPr/>
          <p:nvPr/>
        </p:nvSpPr>
        <p:spPr>
          <a:xfrm>
            <a:off x="663849" y="5699174"/>
            <a:ext cx="2788285" cy="106794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7" name="矩形 6">
            <a:extLst>
              <a:ext uri="{FF2B5EF4-FFF2-40B4-BE49-F238E27FC236}">
                <a16:creationId xmlns:a16="http://schemas.microsoft.com/office/drawing/2014/main" id="{5498C81A-F092-FF3B-2FAE-0656407A69DF}"/>
              </a:ext>
            </a:extLst>
          </p:cNvPr>
          <p:cNvSpPr/>
          <p:nvPr/>
        </p:nvSpPr>
        <p:spPr>
          <a:xfrm>
            <a:off x="672463" y="5716832"/>
            <a:ext cx="2788284" cy="351852"/>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a:extLst>
              <a:ext uri="{FF2B5EF4-FFF2-40B4-BE49-F238E27FC236}">
                <a16:creationId xmlns:a16="http://schemas.microsoft.com/office/drawing/2014/main" id="{F322501F-09B9-8A3C-2964-DBBEB6B081DE}"/>
              </a:ext>
            </a:extLst>
          </p:cNvPr>
          <p:cNvSpPr txBox="1"/>
          <p:nvPr/>
        </p:nvSpPr>
        <p:spPr>
          <a:xfrm>
            <a:off x="672464" y="5713074"/>
            <a:ext cx="2779144" cy="335413"/>
          </a:xfrm>
          <a:prstGeom prst="rect">
            <a:avLst/>
          </a:prstGeom>
          <a:noFill/>
        </p:spPr>
        <p:txBody>
          <a:bodyPr wrap="square">
            <a:spAutoFit/>
          </a:bodyPr>
          <a:lstStyle/>
          <a:p>
            <a:pPr>
              <a:lnSpc>
                <a:spcPct val="150000"/>
              </a:lnSpc>
            </a:pPr>
            <a:r>
              <a:rPr lang="en-US" altLang="zh-TW"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Wingdings" panose="05000000000000000000" pitchFamily="2" charset="2"/>
              </a:rPr>
              <a:t>Carbon Fiber Reinforced Design</a:t>
            </a:r>
          </a:p>
        </p:txBody>
      </p:sp>
      <p:sp>
        <p:nvSpPr>
          <p:cNvPr id="9" name="文字方塊 8">
            <a:extLst>
              <a:ext uri="{FF2B5EF4-FFF2-40B4-BE49-F238E27FC236}">
                <a16:creationId xmlns:a16="http://schemas.microsoft.com/office/drawing/2014/main" id="{F8ED808A-6AEC-305E-B85F-54F7A9A09188}"/>
              </a:ext>
            </a:extLst>
          </p:cNvPr>
          <p:cNvSpPr txBox="1"/>
          <p:nvPr/>
        </p:nvSpPr>
        <p:spPr>
          <a:xfrm>
            <a:off x="672463" y="6115055"/>
            <a:ext cx="2763903" cy="480837"/>
          </a:xfrm>
          <a:prstGeom prst="rect">
            <a:avLst/>
          </a:prstGeom>
          <a:noFill/>
        </p:spPr>
        <p:txBody>
          <a:bodyPr wrap="square">
            <a:spAutoFit/>
          </a:bodyPr>
          <a:lstStyle/>
          <a:p>
            <a:pPr>
              <a:lnSpc>
                <a:spcPts val="1600"/>
              </a:lnSpc>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rPr>
              <a:t>Carbon fiber boosts impact resistance and strength for longer-lasting protection.</a:t>
            </a:r>
            <a:endPar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10" name="矩形 9">
            <a:extLst>
              <a:ext uri="{FF2B5EF4-FFF2-40B4-BE49-F238E27FC236}">
                <a16:creationId xmlns:a16="http://schemas.microsoft.com/office/drawing/2014/main" id="{8F5D7774-3BA2-DC58-0B50-7A10E100894A}"/>
              </a:ext>
            </a:extLst>
          </p:cNvPr>
          <p:cNvSpPr/>
          <p:nvPr/>
        </p:nvSpPr>
        <p:spPr>
          <a:xfrm>
            <a:off x="3619778" y="5694204"/>
            <a:ext cx="2788285" cy="106794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a:extLst>
              <a:ext uri="{FF2B5EF4-FFF2-40B4-BE49-F238E27FC236}">
                <a16:creationId xmlns:a16="http://schemas.microsoft.com/office/drawing/2014/main" id="{50724AE3-26CB-AF39-64CE-D934FB6F4FB0}"/>
              </a:ext>
            </a:extLst>
          </p:cNvPr>
          <p:cNvSpPr/>
          <p:nvPr/>
        </p:nvSpPr>
        <p:spPr>
          <a:xfrm>
            <a:off x="3628392" y="5711862"/>
            <a:ext cx="2788284" cy="351852"/>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a:extLst>
              <a:ext uri="{FF2B5EF4-FFF2-40B4-BE49-F238E27FC236}">
                <a16:creationId xmlns:a16="http://schemas.microsoft.com/office/drawing/2014/main" id="{F1384B45-321E-AE01-ED09-ADC7B3CE8841}"/>
              </a:ext>
            </a:extLst>
          </p:cNvPr>
          <p:cNvSpPr txBox="1"/>
          <p:nvPr/>
        </p:nvSpPr>
        <p:spPr>
          <a:xfrm>
            <a:off x="3628393" y="5708104"/>
            <a:ext cx="2779144" cy="335413"/>
          </a:xfrm>
          <a:prstGeom prst="rect">
            <a:avLst/>
          </a:prstGeom>
          <a:noFill/>
        </p:spPr>
        <p:txBody>
          <a:bodyPr wrap="square">
            <a:spAutoFit/>
          </a:bodyPr>
          <a:lstStyle/>
          <a:p>
            <a:pPr>
              <a:lnSpc>
                <a:spcPct val="150000"/>
              </a:lnSpc>
            </a:pPr>
            <a:r>
              <a:rPr lang="en-US" altLang="zh-TW"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Wingdings" panose="05000000000000000000" pitchFamily="2" charset="2"/>
              </a:rPr>
              <a:t>Unmatched Wear Resistance</a:t>
            </a:r>
            <a:endParaRPr lang="zh-TW" altLang="en-US"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13" name="文字方塊 12">
            <a:extLst>
              <a:ext uri="{FF2B5EF4-FFF2-40B4-BE49-F238E27FC236}">
                <a16:creationId xmlns:a16="http://schemas.microsoft.com/office/drawing/2014/main" id="{68FE3B09-8804-E11E-BA3E-210F938E411D}"/>
              </a:ext>
            </a:extLst>
          </p:cNvPr>
          <p:cNvSpPr txBox="1"/>
          <p:nvPr/>
        </p:nvSpPr>
        <p:spPr>
          <a:xfrm>
            <a:off x="3628392" y="6110085"/>
            <a:ext cx="2763903" cy="615490"/>
          </a:xfrm>
          <a:prstGeom prst="rect">
            <a:avLst/>
          </a:prstGeom>
          <a:noFill/>
        </p:spPr>
        <p:txBody>
          <a:bodyPr wrap="square">
            <a:spAutoFit/>
          </a:bodyPr>
          <a:lstStyle/>
          <a:p>
            <a:pPr>
              <a:lnSpc>
                <a:spcPts val="1400"/>
              </a:lnSpc>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rPr>
              <a:t>Provides superior protection against abrasion from solid materials and fine powders.</a:t>
            </a:r>
            <a:endPar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30" name="文字方塊 29">
            <a:extLst>
              <a:ext uri="{FF2B5EF4-FFF2-40B4-BE49-F238E27FC236}">
                <a16:creationId xmlns:a16="http://schemas.microsoft.com/office/drawing/2014/main" id="{D6DC1DB2-F19F-4EBB-F001-9707B3D9CDDA}"/>
              </a:ext>
            </a:extLst>
          </p:cNvPr>
          <p:cNvSpPr txBox="1"/>
          <p:nvPr/>
        </p:nvSpPr>
        <p:spPr>
          <a:xfrm>
            <a:off x="556894" y="5324630"/>
            <a:ext cx="5859782" cy="307777"/>
          </a:xfrm>
          <a:prstGeom prst="rect">
            <a:avLst/>
          </a:prstGeom>
          <a:noFill/>
        </p:spPr>
        <p:txBody>
          <a:bodyPr wrap="square">
            <a:spAutoFit/>
          </a:bodyPr>
          <a:lstStyle/>
          <a:p>
            <a:r>
              <a:rPr lang="en-US" altLang="zh-TW" sz="1400" b="1" dirty="0">
                <a:latin typeface="微軟正黑體" panose="020B0604030504040204" pitchFamily="34" charset="-120"/>
                <a:ea typeface="微軟正黑體" panose="020B0604030504040204" pitchFamily="34" charset="-120"/>
              </a:rPr>
              <a:t>【Product Features】</a:t>
            </a:r>
            <a:endParaRPr lang="zh-TW" altLang="en-US" sz="1400" b="1" dirty="0">
              <a:latin typeface="微軟正黑體" panose="020B0604030504040204" pitchFamily="34" charset="-120"/>
              <a:ea typeface="微軟正黑體" panose="020B0604030504040204" pitchFamily="34" charset="-120"/>
            </a:endParaRPr>
          </a:p>
        </p:txBody>
      </p:sp>
      <p:sp>
        <p:nvSpPr>
          <p:cNvPr id="31" name="矩形 30">
            <a:extLst>
              <a:ext uri="{FF2B5EF4-FFF2-40B4-BE49-F238E27FC236}">
                <a16:creationId xmlns:a16="http://schemas.microsoft.com/office/drawing/2014/main" id="{C2716B9E-C8AA-22B0-369E-F4DE82A3754B}"/>
              </a:ext>
            </a:extLst>
          </p:cNvPr>
          <p:cNvSpPr/>
          <p:nvPr/>
        </p:nvSpPr>
        <p:spPr>
          <a:xfrm>
            <a:off x="-1" y="9255864"/>
            <a:ext cx="6858000" cy="648000"/>
          </a:xfrm>
          <a:prstGeom prst="rect">
            <a:avLst/>
          </a:prstGeom>
          <a:solidFill>
            <a:srgbClr val="0738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FB0DECD0-E920-A21E-44F8-07DD61D50067}"/>
              </a:ext>
            </a:extLst>
          </p:cNvPr>
          <p:cNvSpPr/>
          <p:nvPr/>
        </p:nvSpPr>
        <p:spPr>
          <a:xfrm>
            <a:off x="441960" y="9508202"/>
            <a:ext cx="1501140" cy="246221"/>
          </a:xfrm>
          <a:prstGeom prst="rect">
            <a:avLst/>
          </a:prstGeom>
          <a:noFill/>
        </p:spPr>
        <p:txBody>
          <a:bodyPr wrap="square" lIns="91440" tIns="45720" rIns="91440" bIns="45720">
            <a:spAutoFit/>
          </a:bodyPr>
          <a:lstStyle/>
          <a:p>
            <a:pPr algn="r"/>
            <a:r>
              <a:rPr lang="en-US" altLang="zh-TW" sz="1000" cap="none" spc="180" dirty="0">
                <a:ln w="0"/>
                <a:solidFill>
                  <a:schemeClr val="bg1"/>
                </a:solidFill>
                <a:latin typeface="Roboto" panose="02000000000000000000" pitchFamily="2" charset="0"/>
                <a:ea typeface="Roboto" panose="02000000000000000000" pitchFamily="2" charset="0"/>
                <a:cs typeface="Roboto" panose="02000000000000000000" pitchFamily="2" charset="0"/>
              </a:rPr>
              <a:t>THERMOLYSIS</a:t>
            </a:r>
            <a:r>
              <a:rPr lang="zh-TW" altLang="en-US" sz="1000" cap="none" spc="180" dirty="0">
                <a:ln w="0"/>
                <a:solidFill>
                  <a:schemeClr val="bg1"/>
                </a:solidFill>
                <a:latin typeface="Roboto" panose="02000000000000000000" pitchFamily="2" charset="0"/>
                <a:ea typeface="Roboto" panose="02000000000000000000" pitchFamily="2" charset="0"/>
                <a:cs typeface="Roboto" panose="02000000000000000000" pitchFamily="2" charset="0"/>
              </a:rPr>
              <a:t>｜</a:t>
            </a:r>
            <a:endParaRPr lang="zh-TW" altLang="en-US" sz="1000" cap="none" spc="180" dirty="0">
              <a:ln w="0"/>
              <a:solidFill>
                <a:schemeClr val="bg1"/>
              </a:solidFill>
              <a:latin typeface="Roboto" panose="02000000000000000000" pitchFamily="2" charset="0"/>
              <a:cs typeface="Roboto" panose="02000000000000000000" pitchFamily="2" charset="0"/>
            </a:endParaRPr>
          </a:p>
        </p:txBody>
      </p:sp>
      <p:sp>
        <p:nvSpPr>
          <p:cNvPr id="3" name="文字方塊 2">
            <a:extLst>
              <a:ext uri="{FF2B5EF4-FFF2-40B4-BE49-F238E27FC236}">
                <a16:creationId xmlns:a16="http://schemas.microsoft.com/office/drawing/2014/main" id="{1A067956-025C-CE48-E3DC-A15916906255}"/>
              </a:ext>
            </a:extLst>
          </p:cNvPr>
          <p:cNvSpPr txBox="1"/>
          <p:nvPr/>
        </p:nvSpPr>
        <p:spPr>
          <a:xfrm>
            <a:off x="549275" y="690616"/>
            <a:ext cx="5759450" cy="1912190"/>
          </a:xfrm>
          <a:prstGeom prst="rect">
            <a:avLst/>
          </a:prstGeom>
          <a:noFill/>
        </p:spPr>
        <p:txBody>
          <a:bodyPr wrap="square">
            <a:spAutoFit/>
          </a:bodyPr>
          <a:lstStyle/>
          <a:p>
            <a:pPr marL="171450" indent="-171450">
              <a:lnSpc>
                <a:spcPts val="1800"/>
              </a:lnSpc>
              <a:buFont typeface="Wingdings" panose="05000000000000000000" pitchFamily="2" charset="2"/>
              <a:buChar char="s"/>
            </a:pPr>
            <a:r>
              <a:rPr lang="en-US" altLang="zh-TW" sz="1000" b="1" dirty="0">
                <a:solidFill>
                  <a:schemeClr val="tx1">
                    <a:lumMod val="65000"/>
                    <a:lumOff val="35000"/>
                  </a:schemeClr>
                </a:solidFill>
                <a:latin typeface="微軟正黑體" panose="020B0604030504040204" pitchFamily="34" charset="-120"/>
                <a:ea typeface="微軟正黑體" panose="020B0604030504040204" pitchFamily="34" charset="-120"/>
              </a:rPr>
              <a:t>Product Name</a:t>
            </a:r>
            <a:r>
              <a:rPr lang="zh-TW" altLang="en-US" sz="100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en-US" altLang="zh-TW" sz="1000" b="1" dirty="0">
                <a:solidFill>
                  <a:schemeClr val="tx1">
                    <a:lumMod val="65000"/>
                    <a:lumOff val="35000"/>
                  </a:schemeClr>
                </a:solidFill>
                <a:latin typeface="微軟正黑體" panose="020B0604030504040204" pitchFamily="34" charset="-120"/>
                <a:ea typeface="微軟正黑體" panose="020B0604030504040204" pitchFamily="34" charset="-120"/>
              </a:rPr>
              <a:t>CarbDurax™ Carbon Fiber Proactive Wear-Resistant Coating Series</a:t>
            </a:r>
          </a:p>
          <a:p>
            <a:pPr marL="171450" indent="-171450">
              <a:lnSpc>
                <a:spcPts val="1800"/>
              </a:lnSpc>
              <a:buFont typeface="Wingdings" panose="05000000000000000000" pitchFamily="2" charset="2"/>
              <a:buChar char="s"/>
            </a:pPr>
            <a:r>
              <a:rPr lang="en-US" altLang="zh-TW" sz="1000" b="1" dirty="0">
                <a:solidFill>
                  <a:schemeClr val="tx1">
                    <a:lumMod val="65000"/>
                    <a:lumOff val="35000"/>
                  </a:schemeClr>
                </a:solidFill>
                <a:latin typeface="微軟正黑體" panose="020B0604030504040204" pitchFamily="34" charset="-120"/>
                <a:ea typeface="微軟正黑體" panose="020B0604030504040204" pitchFamily="34" charset="-120"/>
              </a:rPr>
              <a:t>Brand</a:t>
            </a:r>
            <a:r>
              <a:rPr lang="zh-TW" altLang="en-US" sz="100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rPr>
              <a:t>THERMOLYSIS</a:t>
            </a:r>
          </a:p>
          <a:p>
            <a:pPr marL="171450" indent="-171450">
              <a:lnSpc>
                <a:spcPts val="1800"/>
              </a:lnSpc>
              <a:buFont typeface="Wingdings" panose="05000000000000000000" pitchFamily="2" charset="2"/>
              <a:buChar char="s"/>
            </a:pPr>
            <a:r>
              <a:rPr lang="en-US" altLang="zh-TW" sz="1000" b="1" dirty="0">
                <a:solidFill>
                  <a:schemeClr val="tx1">
                    <a:lumMod val="65000"/>
                    <a:lumOff val="35000"/>
                  </a:schemeClr>
                </a:solidFill>
                <a:latin typeface="微軟正黑體" panose="020B0604030504040204" pitchFamily="34" charset="-120"/>
                <a:ea typeface="微軟正黑體" panose="020B0604030504040204" pitchFamily="34" charset="-120"/>
              </a:rPr>
              <a:t>Manufacturer</a:t>
            </a:r>
            <a:r>
              <a:rPr lang="zh-TW" altLang="en-US" sz="100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rPr>
              <a:t> THERMOLYSIS CO., Ltd.</a:t>
            </a:r>
            <a:endParaRPr lang="zh-TW" altLang="en-US" sz="1000"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171450" indent="-171450">
              <a:lnSpc>
                <a:spcPts val="1800"/>
              </a:lnSpc>
              <a:buFont typeface="Wingdings" panose="05000000000000000000" pitchFamily="2" charset="2"/>
              <a:buChar char="s"/>
            </a:pPr>
            <a:r>
              <a:rPr lang="en-US" altLang="zh-TW" sz="1000" b="1" dirty="0">
                <a:solidFill>
                  <a:schemeClr val="tx1">
                    <a:lumMod val="65000"/>
                    <a:lumOff val="35000"/>
                  </a:schemeClr>
                </a:solidFill>
                <a:latin typeface="微軟正黑體" panose="020B0604030504040204" pitchFamily="34" charset="-120"/>
                <a:ea typeface="微軟正黑體" panose="020B0604030504040204" pitchFamily="34" charset="-120"/>
              </a:rPr>
              <a:t>Packaging</a:t>
            </a:r>
            <a:r>
              <a:rPr lang="zh-TW" altLang="en-US" sz="100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rPr>
              <a:t>This product is offered in both large and small packages, each with two containers: Component A (epoxy resin) and Component B (hardener). Mix them according to the specified ratio before use.</a:t>
            </a:r>
          </a:p>
          <a:p>
            <a:pPr marL="171450" indent="-171450">
              <a:lnSpc>
                <a:spcPts val="1800"/>
              </a:lnSpc>
              <a:buFont typeface="Wingdings" panose="05000000000000000000" pitchFamily="2" charset="2"/>
              <a:buChar char="s"/>
            </a:pPr>
            <a:r>
              <a:rPr lang="en-US" altLang="zh-TW" sz="1000" b="1" dirty="0">
                <a:solidFill>
                  <a:schemeClr val="tx1">
                    <a:lumMod val="65000"/>
                    <a:lumOff val="35000"/>
                  </a:schemeClr>
                </a:solidFill>
                <a:latin typeface="微軟正黑體" panose="020B0604030504040204" pitchFamily="34" charset="-120"/>
                <a:ea typeface="微軟正黑體" panose="020B0604030504040204" pitchFamily="34" charset="-120"/>
              </a:rPr>
              <a:t>Product Model</a:t>
            </a:r>
            <a:r>
              <a:rPr lang="zh-TW" altLang="en-US" sz="100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rPr>
              <a:t>Choose the appropriate type based on the material’s particle size and whether the application surface is flat, uneven, or vertical.</a:t>
            </a:r>
          </a:p>
        </p:txBody>
      </p:sp>
      <p:sp>
        <p:nvSpPr>
          <p:cNvPr id="33" name="矩形 32">
            <a:extLst>
              <a:ext uri="{FF2B5EF4-FFF2-40B4-BE49-F238E27FC236}">
                <a16:creationId xmlns:a16="http://schemas.microsoft.com/office/drawing/2014/main" id="{44B161A8-4B0F-F81A-A896-BAEBC8F34226}"/>
              </a:ext>
            </a:extLst>
          </p:cNvPr>
          <p:cNvSpPr/>
          <p:nvPr/>
        </p:nvSpPr>
        <p:spPr>
          <a:xfrm>
            <a:off x="660271" y="6866856"/>
            <a:ext cx="2788285" cy="111358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4" name="矩形 33">
            <a:extLst>
              <a:ext uri="{FF2B5EF4-FFF2-40B4-BE49-F238E27FC236}">
                <a16:creationId xmlns:a16="http://schemas.microsoft.com/office/drawing/2014/main" id="{E9AB0E77-C618-7AC0-DBCA-23BD144DBC01}"/>
              </a:ext>
            </a:extLst>
          </p:cNvPr>
          <p:cNvSpPr/>
          <p:nvPr/>
        </p:nvSpPr>
        <p:spPr>
          <a:xfrm>
            <a:off x="668885" y="6855580"/>
            <a:ext cx="2788284" cy="351852"/>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文字方塊 34">
            <a:extLst>
              <a:ext uri="{FF2B5EF4-FFF2-40B4-BE49-F238E27FC236}">
                <a16:creationId xmlns:a16="http://schemas.microsoft.com/office/drawing/2014/main" id="{06BB131B-853A-4B19-0700-F6F375FF5ABD}"/>
              </a:ext>
            </a:extLst>
          </p:cNvPr>
          <p:cNvSpPr txBox="1"/>
          <p:nvPr/>
        </p:nvSpPr>
        <p:spPr>
          <a:xfrm>
            <a:off x="668886" y="6851822"/>
            <a:ext cx="3123842" cy="335413"/>
          </a:xfrm>
          <a:prstGeom prst="rect">
            <a:avLst/>
          </a:prstGeom>
          <a:noFill/>
        </p:spPr>
        <p:txBody>
          <a:bodyPr wrap="square">
            <a:spAutoFit/>
          </a:bodyPr>
          <a:lstStyle/>
          <a:p>
            <a:pPr>
              <a:lnSpc>
                <a:spcPct val="150000"/>
              </a:lnSpc>
            </a:pPr>
            <a:r>
              <a:rPr lang="en-US" altLang="zh-TW"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Wingdings" panose="05000000000000000000" pitchFamily="2" charset="2"/>
              </a:rPr>
              <a:t>Multiple Options</a:t>
            </a:r>
          </a:p>
        </p:txBody>
      </p:sp>
      <p:sp>
        <p:nvSpPr>
          <p:cNvPr id="36" name="文字方塊 35">
            <a:extLst>
              <a:ext uri="{FF2B5EF4-FFF2-40B4-BE49-F238E27FC236}">
                <a16:creationId xmlns:a16="http://schemas.microsoft.com/office/drawing/2014/main" id="{87C32FEC-0768-18B0-7CA4-FF631AD8461B}"/>
              </a:ext>
            </a:extLst>
          </p:cNvPr>
          <p:cNvSpPr txBox="1"/>
          <p:nvPr/>
        </p:nvSpPr>
        <p:spPr>
          <a:xfrm>
            <a:off x="668885" y="7247707"/>
            <a:ext cx="2763903" cy="686022"/>
          </a:xfrm>
          <a:prstGeom prst="rect">
            <a:avLst/>
          </a:prstGeom>
          <a:noFill/>
        </p:spPr>
        <p:txBody>
          <a:bodyPr wrap="square">
            <a:spAutoFit/>
          </a:bodyPr>
          <a:lstStyle/>
          <a:p>
            <a:pPr>
              <a:lnSpc>
                <a:spcPts val="1600"/>
              </a:lnSpc>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rPr>
              <a:t>F-FLOW provides high fluidity for flat surfaces, while V-FLEX works on vertical or curved areas without sagging.</a:t>
            </a:r>
            <a:endPar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37" name="矩形 36">
            <a:extLst>
              <a:ext uri="{FF2B5EF4-FFF2-40B4-BE49-F238E27FC236}">
                <a16:creationId xmlns:a16="http://schemas.microsoft.com/office/drawing/2014/main" id="{508F61E2-84DE-7532-2990-3071113C5E1F}"/>
              </a:ext>
            </a:extLst>
          </p:cNvPr>
          <p:cNvSpPr/>
          <p:nvPr/>
        </p:nvSpPr>
        <p:spPr>
          <a:xfrm>
            <a:off x="3616200" y="6867982"/>
            <a:ext cx="2788285" cy="111358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4E4099B2-089D-D652-2B47-8154E837AD42}"/>
              </a:ext>
            </a:extLst>
          </p:cNvPr>
          <p:cNvSpPr/>
          <p:nvPr/>
        </p:nvSpPr>
        <p:spPr>
          <a:xfrm>
            <a:off x="3624814" y="6868898"/>
            <a:ext cx="2788284" cy="351852"/>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文字方塊 38">
            <a:extLst>
              <a:ext uri="{FF2B5EF4-FFF2-40B4-BE49-F238E27FC236}">
                <a16:creationId xmlns:a16="http://schemas.microsoft.com/office/drawing/2014/main" id="{7FACDDEF-B108-15DF-5F4B-1BB567E6F2FB}"/>
              </a:ext>
            </a:extLst>
          </p:cNvPr>
          <p:cNvSpPr txBox="1"/>
          <p:nvPr/>
        </p:nvSpPr>
        <p:spPr>
          <a:xfrm>
            <a:off x="3624815" y="6865140"/>
            <a:ext cx="2779144" cy="335413"/>
          </a:xfrm>
          <a:prstGeom prst="rect">
            <a:avLst/>
          </a:prstGeom>
          <a:noFill/>
        </p:spPr>
        <p:txBody>
          <a:bodyPr wrap="square">
            <a:spAutoFit/>
          </a:bodyPr>
          <a:lstStyle/>
          <a:p>
            <a:pPr>
              <a:lnSpc>
                <a:spcPct val="150000"/>
              </a:lnSpc>
            </a:pPr>
            <a:r>
              <a:rPr lang="en-US" altLang="zh-TW"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Wingdings" panose="05000000000000000000" pitchFamily="2" charset="2"/>
              </a:rPr>
              <a:t>Reduce Costs and Downtime</a:t>
            </a:r>
            <a:endParaRPr lang="zh-TW" altLang="en-US"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40" name="文字方塊 39">
            <a:extLst>
              <a:ext uri="{FF2B5EF4-FFF2-40B4-BE49-F238E27FC236}">
                <a16:creationId xmlns:a16="http://schemas.microsoft.com/office/drawing/2014/main" id="{494FB9BD-F446-5141-5708-27E1776315EC}"/>
              </a:ext>
            </a:extLst>
          </p:cNvPr>
          <p:cNvSpPr txBox="1"/>
          <p:nvPr/>
        </p:nvSpPr>
        <p:spPr>
          <a:xfrm>
            <a:off x="3624814" y="7261025"/>
            <a:ext cx="2763903" cy="615490"/>
          </a:xfrm>
          <a:prstGeom prst="rect">
            <a:avLst/>
          </a:prstGeom>
          <a:noFill/>
        </p:spPr>
        <p:txBody>
          <a:bodyPr wrap="square">
            <a:spAutoFit/>
          </a:bodyPr>
          <a:lstStyle/>
          <a:p>
            <a:pPr>
              <a:lnSpc>
                <a:spcPts val="1400"/>
              </a:lnSpc>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rPr>
              <a:t>Preventive coating on high-wear areas extends pipe life and reduces unexpected repair costs and production interruptions.</a:t>
            </a:r>
            <a:endPar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41" name="矩形 40">
            <a:extLst>
              <a:ext uri="{FF2B5EF4-FFF2-40B4-BE49-F238E27FC236}">
                <a16:creationId xmlns:a16="http://schemas.microsoft.com/office/drawing/2014/main" id="{FD7A504C-FA71-DDFC-62CD-55957907192A}"/>
              </a:ext>
            </a:extLst>
          </p:cNvPr>
          <p:cNvSpPr/>
          <p:nvPr/>
        </p:nvSpPr>
        <p:spPr>
          <a:xfrm>
            <a:off x="666367" y="8079972"/>
            <a:ext cx="2788285" cy="100965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2" name="矩形 41">
            <a:extLst>
              <a:ext uri="{FF2B5EF4-FFF2-40B4-BE49-F238E27FC236}">
                <a16:creationId xmlns:a16="http://schemas.microsoft.com/office/drawing/2014/main" id="{E2D3D141-4054-61B4-49C0-A28BC6D30DA4}"/>
              </a:ext>
            </a:extLst>
          </p:cNvPr>
          <p:cNvSpPr/>
          <p:nvPr/>
        </p:nvSpPr>
        <p:spPr>
          <a:xfrm>
            <a:off x="674981" y="8068696"/>
            <a:ext cx="2788284" cy="351852"/>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文字方塊 42">
            <a:extLst>
              <a:ext uri="{FF2B5EF4-FFF2-40B4-BE49-F238E27FC236}">
                <a16:creationId xmlns:a16="http://schemas.microsoft.com/office/drawing/2014/main" id="{2666B475-97DF-A897-F2EF-84D12FC2890C}"/>
              </a:ext>
            </a:extLst>
          </p:cNvPr>
          <p:cNvSpPr txBox="1"/>
          <p:nvPr/>
        </p:nvSpPr>
        <p:spPr>
          <a:xfrm>
            <a:off x="674982" y="8064938"/>
            <a:ext cx="3123842" cy="335413"/>
          </a:xfrm>
          <a:prstGeom prst="rect">
            <a:avLst/>
          </a:prstGeom>
          <a:noFill/>
        </p:spPr>
        <p:txBody>
          <a:bodyPr wrap="square">
            <a:spAutoFit/>
          </a:bodyPr>
          <a:lstStyle/>
          <a:p>
            <a:pPr>
              <a:lnSpc>
                <a:spcPct val="150000"/>
              </a:lnSpc>
            </a:pPr>
            <a:r>
              <a:rPr lang="en-US" altLang="zh-TW"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Wingdings" panose="05000000000000000000" pitchFamily="2" charset="2"/>
              </a:rPr>
              <a:t>Proven Performance</a:t>
            </a:r>
          </a:p>
        </p:txBody>
      </p:sp>
      <p:sp>
        <p:nvSpPr>
          <p:cNvPr id="44" name="文字方塊 43">
            <a:extLst>
              <a:ext uri="{FF2B5EF4-FFF2-40B4-BE49-F238E27FC236}">
                <a16:creationId xmlns:a16="http://schemas.microsoft.com/office/drawing/2014/main" id="{AF820908-1403-CA25-4CE2-4A69F4DD8215}"/>
              </a:ext>
            </a:extLst>
          </p:cNvPr>
          <p:cNvSpPr txBox="1"/>
          <p:nvPr/>
        </p:nvSpPr>
        <p:spPr>
          <a:xfrm>
            <a:off x="674980" y="8410285"/>
            <a:ext cx="2763903" cy="686022"/>
          </a:xfrm>
          <a:prstGeom prst="rect">
            <a:avLst/>
          </a:prstGeom>
          <a:noFill/>
        </p:spPr>
        <p:txBody>
          <a:bodyPr wrap="square">
            <a:spAutoFit/>
          </a:bodyPr>
          <a:lstStyle/>
          <a:p>
            <a:pPr>
              <a:lnSpc>
                <a:spcPts val="1600"/>
              </a:lnSpc>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rPr>
              <a:t>Adopted by major steel manufacturers for slag and sinter transport lines, demonstrating excellent wear protection.</a:t>
            </a:r>
            <a:endPar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46" name="矩形 45">
            <a:extLst>
              <a:ext uri="{FF2B5EF4-FFF2-40B4-BE49-F238E27FC236}">
                <a16:creationId xmlns:a16="http://schemas.microsoft.com/office/drawing/2014/main" id="{A4D060A2-27BE-D2FA-B81A-FE4071F95C99}"/>
              </a:ext>
            </a:extLst>
          </p:cNvPr>
          <p:cNvSpPr/>
          <p:nvPr/>
        </p:nvSpPr>
        <p:spPr>
          <a:xfrm>
            <a:off x="3622296" y="8081098"/>
            <a:ext cx="2788285" cy="99827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矩形 46">
            <a:extLst>
              <a:ext uri="{FF2B5EF4-FFF2-40B4-BE49-F238E27FC236}">
                <a16:creationId xmlns:a16="http://schemas.microsoft.com/office/drawing/2014/main" id="{CF35F4CC-AA7B-1109-DA95-7C82DB5C5345}"/>
              </a:ext>
            </a:extLst>
          </p:cNvPr>
          <p:cNvSpPr/>
          <p:nvPr/>
        </p:nvSpPr>
        <p:spPr>
          <a:xfrm>
            <a:off x="3630910" y="8082014"/>
            <a:ext cx="2788284" cy="351852"/>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文字方塊 47">
            <a:extLst>
              <a:ext uri="{FF2B5EF4-FFF2-40B4-BE49-F238E27FC236}">
                <a16:creationId xmlns:a16="http://schemas.microsoft.com/office/drawing/2014/main" id="{C3821EC0-52A0-E3BD-B92B-09810F788504}"/>
              </a:ext>
            </a:extLst>
          </p:cNvPr>
          <p:cNvSpPr txBox="1"/>
          <p:nvPr/>
        </p:nvSpPr>
        <p:spPr>
          <a:xfrm>
            <a:off x="3630911" y="8068096"/>
            <a:ext cx="2779144" cy="335413"/>
          </a:xfrm>
          <a:prstGeom prst="rect">
            <a:avLst/>
          </a:prstGeom>
          <a:noFill/>
        </p:spPr>
        <p:txBody>
          <a:bodyPr wrap="square">
            <a:spAutoFit/>
          </a:bodyPr>
          <a:lstStyle/>
          <a:p>
            <a:pPr>
              <a:lnSpc>
                <a:spcPct val="150000"/>
              </a:lnSpc>
            </a:pPr>
            <a:r>
              <a:rPr lang="en-US" altLang="zh-TW"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Wingdings" panose="05000000000000000000" pitchFamily="2" charset="2"/>
              </a:rPr>
              <a:t>Suitable for Multiple Industries</a:t>
            </a:r>
            <a:endParaRPr lang="zh-TW" altLang="en-US" sz="1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49" name="文字方塊 48">
            <a:extLst>
              <a:ext uri="{FF2B5EF4-FFF2-40B4-BE49-F238E27FC236}">
                <a16:creationId xmlns:a16="http://schemas.microsoft.com/office/drawing/2014/main" id="{C2B57CFD-154C-577A-B2D9-294AD6876DB9}"/>
              </a:ext>
            </a:extLst>
          </p:cNvPr>
          <p:cNvSpPr txBox="1"/>
          <p:nvPr/>
        </p:nvSpPr>
        <p:spPr>
          <a:xfrm>
            <a:off x="3630910" y="8461949"/>
            <a:ext cx="2763903" cy="615490"/>
          </a:xfrm>
          <a:prstGeom prst="rect">
            <a:avLst/>
          </a:prstGeom>
          <a:noFill/>
        </p:spPr>
        <p:txBody>
          <a:bodyPr wrap="square">
            <a:spAutoFit/>
          </a:bodyPr>
          <a:lstStyle/>
          <a:p>
            <a:pPr>
              <a:lnSpc>
                <a:spcPts val="1400"/>
              </a:lnSpc>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rPr>
              <a:t>Works in solid-material transport across steel, cement, mining, petrochemical, port, and shipbuilding sectors.</a:t>
            </a:r>
            <a:endPar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p:txBody>
      </p:sp>
    </p:spTree>
    <p:extLst>
      <p:ext uri="{BB962C8B-B14F-4D97-AF65-F5344CB8AC3E}">
        <p14:creationId xmlns:p14="http://schemas.microsoft.com/office/powerpoint/2010/main" val="3795328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5530C-F588-8A5A-0F08-6C135572A902}"/>
            </a:ext>
          </a:extLst>
        </p:cNvPr>
        <p:cNvGrpSpPr/>
        <p:nvPr/>
      </p:nvGrpSpPr>
      <p:grpSpPr>
        <a:xfrm>
          <a:off x="0" y="0"/>
          <a:ext cx="0" cy="0"/>
          <a:chOff x="0" y="0"/>
          <a:chExt cx="0" cy="0"/>
        </a:xfrm>
      </p:grpSpPr>
      <p:sp>
        <p:nvSpPr>
          <p:cNvPr id="3" name="矩形 2">
            <a:extLst>
              <a:ext uri="{FF2B5EF4-FFF2-40B4-BE49-F238E27FC236}">
                <a16:creationId xmlns:a16="http://schemas.microsoft.com/office/drawing/2014/main" id="{A10F50C9-8FD2-B50E-56AE-85F2191B1ACE}"/>
              </a:ext>
            </a:extLst>
          </p:cNvPr>
          <p:cNvSpPr/>
          <p:nvPr/>
        </p:nvSpPr>
        <p:spPr>
          <a:xfrm>
            <a:off x="-1" y="9255864"/>
            <a:ext cx="6858000" cy="648000"/>
          </a:xfrm>
          <a:prstGeom prst="rect">
            <a:avLst/>
          </a:prstGeom>
          <a:solidFill>
            <a:srgbClr val="0738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B4674CE6-D65A-BBC0-4ABD-A4A5DFD77336}"/>
              </a:ext>
            </a:extLst>
          </p:cNvPr>
          <p:cNvSpPr/>
          <p:nvPr/>
        </p:nvSpPr>
        <p:spPr>
          <a:xfrm>
            <a:off x="4617720" y="9477722"/>
            <a:ext cx="1501140" cy="246221"/>
          </a:xfrm>
          <a:prstGeom prst="rect">
            <a:avLst/>
          </a:prstGeom>
          <a:noFill/>
        </p:spPr>
        <p:txBody>
          <a:bodyPr wrap="square" lIns="91440" tIns="45720" rIns="91440" bIns="45720">
            <a:spAutoFit/>
          </a:bodyPr>
          <a:lstStyle/>
          <a:p>
            <a:pPr algn="r"/>
            <a:r>
              <a:rPr lang="en-US" altLang="zh-TW" sz="1000" cap="none" spc="180" dirty="0">
                <a:ln w="0"/>
                <a:solidFill>
                  <a:schemeClr val="bg1"/>
                </a:solidFill>
                <a:latin typeface="Roboto" panose="02000000000000000000" pitchFamily="2" charset="0"/>
                <a:ea typeface="Roboto" panose="02000000000000000000" pitchFamily="2" charset="0"/>
                <a:cs typeface="Roboto" panose="02000000000000000000" pitchFamily="2" charset="0"/>
              </a:rPr>
              <a:t>THERMOLYSIS</a:t>
            </a:r>
            <a:r>
              <a:rPr lang="zh-TW" altLang="en-US" sz="1000" cap="none" spc="180" dirty="0">
                <a:ln w="0"/>
                <a:solidFill>
                  <a:schemeClr val="bg1"/>
                </a:solidFill>
                <a:latin typeface="Roboto" panose="02000000000000000000" pitchFamily="2" charset="0"/>
                <a:ea typeface="Roboto" panose="02000000000000000000" pitchFamily="2" charset="0"/>
                <a:cs typeface="Roboto" panose="02000000000000000000" pitchFamily="2" charset="0"/>
              </a:rPr>
              <a:t>｜</a:t>
            </a:r>
            <a:endParaRPr lang="zh-TW" altLang="en-US" sz="1000" cap="none" spc="180" dirty="0">
              <a:ln w="0"/>
              <a:solidFill>
                <a:schemeClr val="bg1"/>
              </a:solidFill>
              <a:latin typeface="Roboto" panose="02000000000000000000" pitchFamily="2" charset="0"/>
              <a:cs typeface="Roboto" panose="02000000000000000000" pitchFamily="2" charset="0"/>
            </a:endParaRPr>
          </a:p>
        </p:txBody>
      </p:sp>
      <p:sp>
        <p:nvSpPr>
          <p:cNvPr id="7" name="文字方塊 6">
            <a:extLst>
              <a:ext uri="{FF2B5EF4-FFF2-40B4-BE49-F238E27FC236}">
                <a16:creationId xmlns:a16="http://schemas.microsoft.com/office/drawing/2014/main" id="{1C840EAD-AA3A-ACF9-8821-BB7EA21BD4E6}"/>
              </a:ext>
            </a:extLst>
          </p:cNvPr>
          <p:cNvSpPr txBox="1"/>
          <p:nvPr/>
        </p:nvSpPr>
        <p:spPr>
          <a:xfrm>
            <a:off x="549274" y="773430"/>
            <a:ext cx="5759450" cy="307777"/>
          </a:xfrm>
          <a:prstGeom prst="rect">
            <a:avLst/>
          </a:prstGeom>
          <a:noFill/>
        </p:spPr>
        <p:txBody>
          <a:bodyPr wrap="square">
            <a:spAutoFit/>
          </a:bodyPr>
          <a:lstStyle/>
          <a:p>
            <a:r>
              <a:rPr lang="en-US" altLang="zh-TW" sz="1400" b="1" dirty="0">
                <a:latin typeface="微軟正黑體" panose="020B0604030504040204" pitchFamily="34" charset="-120"/>
                <a:ea typeface="微軟正黑體" panose="020B0604030504040204" pitchFamily="34" charset="-120"/>
              </a:rPr>
              <a:t>【Application Procedure】</a:t>
            </a:r>
            <a:endParaRPr lang="zh-TW" altLang="en-US" sz="1400" b="1" dirty="0">
              <a:latin typeface="微軟正黑體" panose="020B0604030504040204" pitchFamily="34" charset="-120"/>
              <a:ea typeface="微軟正黑體" panose="020B0604030504040204" pitchFamily="34" charset="-120"/>
            </a:endParaRPr>
          </a:p>
        </p:txBody>
      </p:sp>
      <p:sp>
        <p:nvSpPr>
          <p:cNvPr id="22" name="文字方塊 21">
            <a:extLst>
              <a:ext uri="{FF2B5EF4-FFF2-40B4-BE49-F238E27FC236}">
                <a16:creationId xmlns:a16="http://schemas.microsoft.com/office/drawing/2014/main" id="{8F9E2FB9-8F78-F81E-020E-F88FEE6C20CC}"/>
              </a:ext>
            </a:extLst>
          </p:cNvPr>
          <p:cNvSpPr txBox="1"/>
          <p:nvPr/>
        </p:nvSpPr>
        <p:spPr>
          <a:xfrm>
            <a:off x="549275" y="4076879"/>
            <a:ext cx="5759451" cy="1766702"/>
          </a:xfrm>
          <a:prstGeom prst="rect">
            <a:avLst/>
          </a:prstGeom>
          <a:noFill/>
        </p:spPr>
        <p:txBody>
          <a:bodyPr wrap="square">
            <a:spAutoFit/>
          </a:bodyPr>
          <a:lstStyle/>
          <a:p>
            <a:pPr marL="171450" indent="-171450">
              <a:lnSpc>
                <a:spcPct val="150000"/>
              </a:lnSpc>
              <a:buFont typeface="Wingdings" panose="05000000000000000000" pitchFamily="2" charset="2"/>
              <a:buChar char="s"/>
            </a:pPr>
            <a:r>
              <a:rPr lang="en-US" altLang="zh-TW" sz="1050" b="1" dirty="0">
                <a:solidFill>
                  <a:schemeClr val="tx1">
                    <a:lumMod val="65000"/>
                    <a:lumOff val="35000"/>
                  </a:schemeClr>
                </a:solidFill>
                <a:latin typeface="微軟正黑體" panose="020B0604030504040204" pitchFamily="34" charset="-120"/>
                <a:ea typeface="微軟正黑體" panose="020B0604030504040204" pitchFamily="34" charset="-120"/>
              </a:rPr>
              <a:t>Notes</a:t>
            </a:r>
            <a:r>
              <a:rPr lang="zh-TW" altLang="en-US" sz="1050" b="1" dirty="0">
                <a:solidFill>
                  <a:schemeClr val="tx1">
                    <a:lumMod val="65000"/>
                    <a:lumOff val="35000"/>
                  </a:schemeClr>
                </a:solidFill>
                <a:latin typeface="微軟正黑體" panose="020B0604030504040204" pitchFamily="34" charset="-120"/>
                <a:ea typeface="微軟正黑體" panose="020B0604030504040204" pitchFamily="34" charset="-120"/>
              </a:rPr>
              <a:t>：</a:t>
            </a:r>
            <a:endParaRPr lang="en-US" altLang="zh-TW" sz="105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marL="228600" indent="-228600">
              <a:lnSpc>
                <a:spcPts val="1400"/>
              </a:lnSpc>
              <a:buFont typeface="+mj-lt"/>
              <a:buAutoNum type="arabicPeriod"/>
            </a:pPr>
            <a:r>
              <a:rPr lang="en-US" altLang="zh-TW" sz="900" dirty="0">
                <a:solidFill>
                  <a:schemeClr val="tx1">
                    <a:lumMod val="65000"/>
                    <a:lumOff val="35000"/>
                  </a:schemeClr>
                </a:solidFill>
                <a:latin typeface="微軟正黑體" panose="020B0604030504040204" pitchFamily="34" charset="-120"/>
                <a:ea typeface="微軟正黑體" panose="020B0604030504040204" pitchFamily="34" charset="-120"/>
              </a:rPr>
              <a:t>This product is intended as a preventive coating and is best applied during new installation or major maintenance to extend equipment life and reduce wear. For damage repair, it should only be used for small emergency patches, and performance will vary with site conditions.</a:t>
            </a:r>
          </a:p>
          <a:p>
            <a:pPr marL="228600" indent="-228600">
              <a:lnSpc>
                <a:spcPts val="1400"/>
              </a:lnSpc>
              <a:buFont typeface="+mj-lt"/>
              <a:buAutoNum type="arabicPeriod"/>
            </a:pPr>
            <a:r>
              <a:rPr lang="en-US" altLang="zh-TW" sz="900" dirty="0">
                <a:solidFill>
                  <a:schemeClr val="tx1">
                    <a:lumMod val="65000"/>
                    <a:lumOff val="35000"/>
                  </a:schemeClr>
                </a:solidFill>
                <a:latin typeface="微軟正黑體" panose="020B0604030504040204" pitchFamily="34" charset="-120"/>
                <a:ea typeface="微軟正黑體" panose="020B0604030504040204" pitchFamily="34" charset="-120"/>
              </a:rPr>
              <a:t>Ensure good ventilation during application and avoid high-humidity or low-temperature conditions (recommended: 15–35°C, humidity below 85%).</a:t>
            </a:r>
          </a:p>
          <a:p>
            <a:pPr marL="228600" indent="-228600">
              <a:lnSpc>
                <a:spcPts val="1400"/>
              </a:lnSpc>
              <a:buFont typeface="+mj-lt"/>
              <a:buAutoNum type="arabicPeriod"/>
            </a:pPr>
            <a:r>
              <a:rPr lang="en-US" altLang="zh-TW" sz="900" dirty="0">
                <a:solidFill>
                  <a:schemeClr val="tx1">
                    <a:lumMod val="65000"/>
                    <a:lumOff val="35000"/>
                  </a:schemeClr>
                </a:solidFill>
                <a:latin typeface="微軟正黑體" panose="020B0604030504040204" pitchFamily="34" charset="-120"/>
                <a:ea typeface="微軟正黑體" panose="020B0604030504040204" pitchFamily="34" charset="-120"/>
              </a:rPr>
              <a:t>Seal unused material and keep it away from moisture and direct sunlight.</a:t>
            </a:r>
          </a:p>
          <a:p>
            <a:pPr marL="228600" indent="-228600">
              <a:lnSpc>
                <a:spcPts val="1400"/>
              </a:lnSpc>
              <a:buFont typeface="+mj-lt"/>
              <a:buAutoNum type="arabicPeriod"/>
            </a:pPr>
            <a:r>
              <a:rPr lang="en-US" altLang="zh-TW" sz="900" dirty="0">
                <a:solidFill>
                  <a:schemeClr val="tx1">
                    <a:lumMod val="65000"/>
                    <a:lumOff val="35000"/>
                  </a:schemeClr>
                </a:solidFill>
                <a:latin typeface="微軟正黑體" panose="020B0604030504040204" pitchFamily="34" charset="-120"/>
                <a:ea typeface="微軟正黑體" panose="020B0604030504040204" pitchFamily="34" charset="-120"/>
              </a:rPr>
              <a:t>Sedimentation in Component A is normal; stir thoroughly before use.</a:t>
            </a:r>
          </a:p>
          <a:p>
            <a:pPr marL="228600" indent="-228600">
              <a:lnSpc>
                <a:spcPts val="1400"/>
              </a:lnSpc>
              <a:buFont typeface="+mj-lt"/>
              <a:buAutoNum type="arabicPeriod"/>
            </a:pPr>
            <a:r>
              <a:rPr lang="en-US" altLang="zh-TW" sz="900" dirty="0">
                <a:solidFill>
                  <a:schemeClr val="tx1">
                    <a:lumMod val="65000"/>
                    <a:lumOff val="35000"/>
                  </a:schemeClr>
                </a:solidFill>
                <a:latin typeface="微軟正黑體" panose="020B0604030504040204" pitchFamily="34" charset="-120"/>
                <a:ea typeface="微軟正黑體" panose="020B0604030504040204" pitchFamily="34" charset="-120"/>
              </a:rPr>
              <a:t>This is an industrial coating. Wear gloves, safety goggles, and a mask during application.</a:t>
            </a:r>
            <a:endParaRPr lang="zh-TW" altLang="en-US" sz="9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pic>
        <p:nvPicPr>
          <p:cNvPr id="24" name="圖片 23">
            <a:extLst>
              <a:ext uri="{FF2B5EF4-FFF2-40B4-BE49-F238E27FC236}">
                <a16:creationId xmlns:a16="http://schemas.microsoft.com/office/drawing/2014/main" id="{FFE68EC5-6C54-E60A-A0AB-E0FD0856D43F}"/>
              </a:ext>
            </a:extLst>
          </p:cNvPr>
          <p:cNvPicPr>
            <a:picLocks noChangeAspect="1"/>
          </p:cNvPicPr>
          <p:nvPr/>
        </p:nvPicPr>
        <p:blipFill>
          <a:blip r:embed="rId2"/>
          <a:srcRect/>
          <a:stretch/>
        </p:blipFill>
        <p:spPr>
          <a:xfrm>
            <a:off x="549275" y="1154915"/>
            <a:ext cx="1261109" cy="1261109"/>
          </a:xfrm>
          <a:prstGeom prst="rect">
            <a:avLst/>
          </a:prstGeom>
        </p:spPr>
      </p:pic>
      <p:sp>
        <p:nvSpPr>
          <p:cNvPr id="25" name="文字方塊 24">
            <a:extLst>
              <a:ext uri="{FF2B5EF4-FFF2-40B4-BE49-F238E27FC236}">
                <a16:creationId xmlns:a16="http://schemas.microsoft.com/office/drawing/2014/main" id="{F3C21EEE-2498-85C1-1B16-06D88B90E92D}"/>
              </a:ext>
            </a:extLst>
          </p:cNvPr>
          <p:cNvSpPr txBox="1"/>
          <p:nvPr/>
        </p:nvSpPr>
        <p:spPr>
          <a:xfrm>
            <a:off x="688090" y="1380172"/>
            <a:ext cx="983478" cy="923330"/>
          </a:xfrm>
          <a:prstGeom prst="rect">
            <a:avLst/>
          </a:prstGeom>
          <a:noFill/>
        </p:spPr>
        <p:txBody>
          <a:bodyPr wrap="square">
            <a:spAutoFit/>
          </a:bodyPr>
          <a:lstStyle/>
          <a:p>
            <a:pPr algn="ctr"/>
            <a:r>
              <a:rPr lang="en-US" altLang="zh-TW" sz="5400" b="1" dirty="0">
                <a:solidFill>
                  <a:srgbClr val="FFFFFF">
                    <a:alpha val="70000"/>
                  </a:srgbClr>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sym typeface="Wingdings" panose="05000000000000000000" pitchFamily="2" charset="2"/>
              </a:rPr>
              <a:t>01</a:t>
            </a:r>
            <a:endParaRPr lang="zh-TW" altLang="en-US" sz="5400" b="1" dirty="0">
              <a:solidFill>
                <a:srgbClr val="FFFFFF">
                  <a:alpha val="70000"/>
                </a:srgbClr>
              </a:solidFill>
              <a:effectLst>
                <a:outerShdw blurRad="38100" dist="38100" dir="2700000" algn="tl">
                  <a:srgbClr val="000000">
                    <a:alpha val="43137"/>
                  </a:srgbClr>
                </a:outerShdw>
              </a:effectLst>
              <a:latin typeface="ADLaM Display" panose="02010000000000000000" pitchFamily="2" charset="0"/>
              <a:cs typeface="ADLaM Display" panose="02010000000000000000" pitchFamily="2" charset="0"/>
            </a:endParaRPr>
          </a:p>
        </p:txBody>
      </p:sp>
      <p:pic>
        <p:nvPicPr>
          <p:cNvPr id="27" name="圖片 26">
            <a:extLst>
              <a:ext uri="{FF2B5EF4-FFF2-40B4-BE49-F238E27FC236}">
                <a16:creationId xmlns:a16="http://schemas.microsoft.com/office/drawing/2014/main" id="{A6434979-6EC9-2603-6AA3-761EC8294AF7}"/>
              </a:ext>
            </a:extLst>
          </p:cNvPr>
          <p:cNvPicPr>
            <a:picLocks noChangeAspect="1"/>
          </p:cNvPicPr>
          <p:nvPr/>
        </p:nvPicPr>
        <p:blipFill>
          <a:blip r:embed="rId3"/>
          <a:srcRect/>
          <a:stretch/>
        </p:blipFill>
        <p:spPr>
          <a:xfrm>
            <a:off x="3429000" y="1162818"/>
            <a:ext cx="1261109" cy="1261109"/>
          </a:xfrm>
          <a:prstGeom prst="rect">
            <a:avLst/>
          </a:prstGeom>
        </p:spPr>
      </p:pic>
      <p:sp>
        <p:nvSpPr>
          <p:cNvPr id="28" name="文字方塊 27">
            <a:extLst>
              <a:ext uri="{FF2B5EF4-FFF2-40B4-BE49-F238E27FC236}">
                <a16:creationId xmlns:a16="http://schemas.microsoft.com/office/drawing/2014/main" id="{790D47B9-C9F9-534D-916D-9A96E843E833}"/>
              </a:ext>
            </a:extLst>
          </p:cNvPr>
          <p:cNvSpPr txBox="1"/>
          <p:nvPr/>
        </p:nvSpPr>
        <p:spPr>
          <a:xfrm>
            <a:off x="4756404" y="1165521"/>
            <a:ext cx="1552320" cy="230832"/>
          </a:xfrm>
          <a:prstGeom prst="rect">
            <a:avLst/>
          </a:prstGeom>
          <a:noFill/>
        </p:spPr>
        <p:txBody>
          <a:bodyPr wrap="square">
            <a:spAutoFit/>
          </a:bodyPr>
          <a:lstStyle/>
          <a:p>
            <a:r>
              <a:rPr lang="en-US" altLang="zh-TW" sz="900" b="1" u="sng"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02. Mixing</a:t>
            </a:r>
            <a:endParaRPr lang="zh-TW" altLang="en-US" sz="900" b="1" u="sng"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29" name="文字方塊 28">
            <a:extLst>
              <a:ext uri="{FF2B5EF4-FFF2-40B4-BE49-F238E27FC236}">
                <a16:creationId xmlns:a16="http://schemas.microsoft.com/office/drawing/2014/main" id="{B16F411F-2295-27C9-6093-B4F673BE92BC}"/>
              </a:ext>
            </a:extLst>
          </p:cNvPr>
          <p:cNvSpPr txBox="1"/>
          <p:nvPr/>
        </p:nvSpPr>
        <p:spPr>
          <a:xfrm>
            <a:off x="4756404" y="1442661"/>
            <a:ext cx="1833372" cy="1003673"/>
          </a:xfrm>
          <a:prstGeom prst="rect">
            <a:avLst/>
          </a:prstGeom>
          <a:noFill/>
        </p:spPr>
        <p:txBody>
          <a:bodyPr wrap="square">
            <a:spAutoFit/>
          </a:bodyPr>
          <a:lstStyle/>
          <a:p>
            <a:pPr>
              <a:lnSpc>
                <a:spcPts val="1200"/>
              </a:lnSpc>
            </a:pPr>
            <a:r>
              <a:rPr lang="en-US" altLang="zh-TW" sz="9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Add Component B into Component A and mix thoroughly until the carbon fibers are uniformly dispersed throughout the resin, ensuring optimal performance.</a:t>
            </a:r>
          </a:p>
        </p:txBody>
      </p:sp>
      <p:sp>
        <p:nvSpPr>
          <p:cNvPr id="30" name="文字方塊 29">
            <a:extLst>
              <a:ext uri="{FF2B5EF4-FFF2-40B4-BE49-F238E27FC236}">
                <a16:creationId xmlns:a16="http://schemas.microsoft.com/office/drawing/2014/main" id="{63CDF9ED-0E89-AB8C-FDF6-6018D023C51C}"/>
              </a:ext>
            </a:extLst>
          </p:cNvPr>
          <p:cNvSpPr txBox="1"/>
          <p:nvPr/>
        </p:nvSpPr>
        <p:spPr>
          <a:xfrm>
            <a:off x="3495295" y="1384968"/>
            <a:ext cx="1122425" cy="923330"/>
          </a:xfrm>
          <a:prstGeom prst="rect">
            <a:avLst/>
          </a:prstGeom>
          <a:noFill/>
        </p:spPr>
        <p:txBody>
          <a:bodyPr wrap="square">
            <a:spAutoFit/>
          </a:bodyPr>
          <a:lstStyle/>
          <a:p>
            <a:pPr algn="ctr"/>
            <a:r>
              <a:rPr lang="en-US" altLang="zh-TW" sz="5400" b="1" dirty="0">
                <a:solidFill>
                  <a:srgbClr val="FFFFFF">
                    <a:alpha val="70000"/>
                  </a:srgbClr>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sym typeface="Wingdings" panose="05000000000000000000" pitchFamily="2" charset="2"/>
              </a:rPr>
              <a:t>02</a:t>
            </a:r>
            <a:endParaRPr lang="zh-TW" altLang="en-US" sz="5400" b="1" dirty="0">
              <a:solidFill>
                <a:srgbClr val="FFFFFF">
                  <a:alpha val="70000"/>
                </a:srgbClr>
              </a:solidFill>
              <a:effectLst>
                <a:outerShdw blurRad="38100" dist="38100" dir="2700000" algn="tl">
                  <a:srgbClr val="000000">
                    <a:alpha val="43137"/>
                  </a:srgbClr>
                </a:outerShdw>
              </a:effectLst>
              <a:latin typeface="ADLaM Display" panose="02010000000000000000" pitchFamily="2" charset="0"/>
              <a:cs typeface="ADLaM Display" panose="02010000000000000000" pitchFamily="2" charset="0"/>
            </a:endParaRPr>
          </a:p>
        </p:txBody>
      </p:sp>
      <p:sp>
        <p:nvSpPr>
          <p:cNvPr id="31" name="文字方塊 30">
            <a:extLst>
              <a:ext uri="{FF2B5EF4-FFF2-40B4-BE49-F238E27FC236}">
                <a16:creationId xmlns:a16="http://schemas.microsoft.com/office/drawing/2014/main" id="{67BAC939-B1DA-C77F-B135-6DE26BA2926D}"/>
              </a:ext>
            </a:extLst>
          </p:cNvPr>
          <p:cNvSpPr txBox="1"/>
          <p:nvPr/>
        </p:nvSpPr>
        <p:spPr>
          <a:xfrm>
            <a:off x="1876680" y="1179231"/>
            <a:ext cx="1552320" cy="230832"/>
          </a:xfrm>
          <a:prstGeom prst="rect">
            <a:avLst/>
          </a:prstGeom>
          <a:noFill/>
        </p:spPr>
        <p:txBody>
          <a:bodyPr wrap="square">
            <a:spAutoFit/>
          </a:bodyPr>
          <a:lstStyle/>
          <a:p>
            <a:r>
              <a:rPr lang="en-US" altLang="zh-TW" sz="900" b="1" u="sng"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01. Surface Preparation</a:t>
            </a:r>
            <a:endParaRPr lang="zh-TW" altLang="en-US" sz="900" b="1" u="sng"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32" name="文字方塊 31">
            <a:extLst>
              <a:ext uri="{FF2B5EF4-FFF2-40B4-BE49-F238E27FC236}">
                <a16:creationId xmlns:a16="http://schemas.microsoft.com/office/drawing/2014/main" id="{93B1CFCE-F9BD-F2F9-712A-5C359C94ECB4}"/>
              </a:ext>
            </a:extLst>
          </p:cNvPr>
          <p:cNvSpPr txBox="1"/>
          <p:nvPr/>
        </p:nvSpPr>
        <p:spPr>
          <a:xfrm>
            <a:off x="1876680" y="1456371"/>
            <a:ext cx="1552320" cy="849784"/>
          </a:xfrm>
          <a:prstGeom prst="rect">
            <a:avLst/>
          </a:prstGeom>
          <a:noFill/>
        </p:spPr>
        <p:txBody>
          <a:bodyPr wrap="square">
            <a:spAutoFit/>
          </a:bodyPr>
          <a:lstStyle/>
          <a:p>
            <a:pPr>
              <a:lnSpc>
                <a:spcPts val="1200"/>
              </a:lnSpc>
            </a:pPr>
            <a:r>
              <a:rPr lang="en-US" altLang="zh-TW" sz="9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Clean the target equipment or pipeline surface by removing oil, rust, dust, and any loose materials.</a:t>
            </a:r>
          </a:p>
        </p:txBody>
      </p:sp>
      <p:pic>
        <p:nvPicPr>
          <p:cNvPr id="33" name="圖片 32">
            <a:extLst>
              <a:ext uri="{FF2B5EF4-FFF2-40B4-BE49-F238E27FC236}">
                <a16:creationId xmlns:a16="http://schemas.microsoft.com/office/drawing/2014/main" id="{0FFDABCF-CADC-D062-9E84-214CB00E3A96}"/>
              </a:ext>
            </a:extLst>
          </p:cNvPr>
          <p:cNvPicPr>
            <a:picLocks noChangeAspect="1"/>
          </p:cNvPicPr>
          <p:nvPr/>
        </p:nvPicPr>
        <p:blipFill>
          <a:blip r:embed="rId4"/>
          <a:srcRect/>
          <a:stretch/>
        </p:blipFill>
        <p:spPr>
          <a:xfrm>
            <a:off x="549276" y="2542837"/>
            <a:ext cx="1261109" cy="1261109"/>
          </a:xfrm>
          <a:prstGeom prst="rect">
            <a:avLst/>
          </a:prstGeom>
        </p:spPr>
      </p:pic>
      <p:sp>
        <p:nvSpPr>
          <p:cNvPr id="34" name="文字方塊 33">
            <a:extLst>
              <a:ext uri="{FF2B5EF4-FFF2-40B4-BE49-F238E27FC236}">
                <a16:creationId xmlns:a16="http://schemas.microsoft.com/office/drawing/2014/main" id="{2DD72512-8F1D-4FC6-728C-55F654F897EB}"/>
              </a:ext>
            </a:extLst>
          </p:cNvPr>
          <p:cNvSpPr txBox="1"/>
          <p:nvPr/>
        </p:nvSpPr>
        <p:spPr>
          <a:xfrm>
            <a:off x="688091" y="2768094"/>
            <a:ext cx="983478" cy="923330"/>
          </a:xfrm>
          <a:prstGeom prst="rect">
            <a:avLst/>
          </a:prstGeom>
          <a:noFill/>
        </p:spPr>
        <p:txBody>
          <a:bodyPr wrap="square">
            <a:spAutoFit/>
          </a:bodyPr>
          <a:lstStyle/>
          <a:p>
            <a:pPr algn="ctr"/>
            <a:r>
              <a:rPr lang="en-US" altLang="zh-TW" sz="5400" b="1" dirty="0">
                <a:solidFill>
                  <a:srgbClr val="FFFFFF">
                    <a:alpha val="70000"/>
                  </a:srgbClr>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sym typeface="Wingdings" panose="05000000000000000000" pitchFamily="2" charset="2"/>
              </a:rPr>
              <a:t>03</a:t>
            </a:r>
            <a:endParaRPr lang="zh-TW" altLang="en-US" sz="5400" b="1" dirty="0">
              <a:solidFill>
                <a:srgbClr val="FFFFFF">
                  <a:alpha val="70000"/>
                </a:srgbClr>
              </a:solidFill>
              <a:effectLst>
                <a:outerShdw blurRad="38100" dist="38100" dir="2700000" algn="tl">
                  <a:srgbClr val="000000">
                    <a:alpha val="43137"/>
                  </a:srgbClr>
                </a:outerShdw>
              </a:effectLst>
              <a:latin typeface="ADLaM Display" panose="02010000000000000000" pitchFamily="2" charset="0"/>
              <a:cs typeface="ADLaM Display" panose="02010000000000000000" pitchFamily="2" charset="0"/>
            </a:endParaRPr>
          </a:p>
        </p:txBody>
      </p:sp>
      <p:pic>
        <p:nvPicPr>
          <p:cNvPr id="35" name="圖片 34">
            <a:extLst>
              <a:ext uri="{FF2B5EF4-FFF2-40B4-BE49-F238E27FC236}">
                <a16:creationId xmlns:a16="http://schemas.microsoft.com/office/drawing/2014/main" id="{FFA2B31E-2E9D-BA16-6ACC-72396C0D4C05}"/>
              </a:ext>
            </a:extLst>
          </p:cNvPr>
          <p:cNvPicPr>
            <a:picLocks noChangeAspect="1"/>
          </p:cNvPicPr>
          <p:nvPr/>
        </p:nvPicPr>
        <p:blipFill>
          <a:blip r:embed="rId5"/>
          <a:srcRect/>
          <a:stretch/>
        </p:blipFill>
        <p:spPr>
          <a:xfrm>
            <a:off x="3429001" y="2550740"/>
            <a:ext cx="1261109" cy="1261109"/>
          </a:xfrm>
          <a:prstGeom prst="rect">
            <a:avLst/>
          </a:prstGeom>
        </p:spPr>
      </p:pic>
      <p:sp>
        <p:nvSpPr>
          <p:cNvPr id="36" name="文字方塊 35">
            <a:extLst>
              <a:ext uri="{FF2B5EF4-FFF2-40B4-BE49-F238E27FC236}">
                <a16:creationId xmlns:a16="http://schemas.microsoft.com/office/drawing/2014/main" id="{883F4861-2834-C37A-9FC6-24C5276943A7}"/>
              </a:ext>
            </a:extLst>
          </p:cNvPr>
          <p:cNvSpPr txBox="1"/>
          <p:nvPr/>
        </p:nvSpPr>
        <p:spPr>
          <a:xfrm>
            <a:off x="4756405" y="2544408"/>
            <a:ext cx="1552320" cy="230832"/>
          </a:xfrm>
          <a:prstGeom prst="rect">
            <a:avLst/>
          </a:prstGeom>
          <a:noFill/>
        </p:spPr>
        <p:txBody>
          <a:bodyPr wrap="square">
            <a:spAutoFit/>
          </a:bodyPr>
          <a:lstStyle/>
          <a:p>
            <a:r>
              <a:rPr lang="en-US" altLang="zh-TW" sz="900" b="1" u="sng"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04. Curing</a:t>
            </a:r>
            <a:endParaRPr lang="zh-TW" altLang="en-US" sz="900" b="1" u="sng"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37" name="文字方塊 36">
            <a:extLst>
              <a:ext uri="{FF2B5EF4-FFF2-40B4-BE49-F238E27FC236}">
                <a16:creationId xmlns:a16="http://schemas.microsoft.com/office/drawing/2014/main" id="{F3B52E8C-603C-FC1B-9725-A8B2F589C1C6}"/>
              </a:ext>
            </a:extLst>
          </p:cNvPr>
          <p:cNvSpPr txBox="1"/>
          <p:nvPr/>
        </p:nvSpPr>
        <p:spPr>
          <a:xfrm>
            <a:off x="4756404" y="2821548"/>
            <a:ext cx="1772411" cy="1157561"/>
          </a:xfrm>
          <a:prstGeom prst="rect">
            <a:avLst/>
          </a:prstGeom>
          <a:noFill/>
        </p:spPr>
        <p:txBody>
          <a:bodyPr wrap="square">
            <a:spAutoFit/>
          </a:bodyPr>
          <a:lstStyle/>
          <a:p>
            <a:pPr>
              <a:lnSpc>
                <a:spcPts val="1200"/>
              </a:lnSpc>
            </a:pPr>
            <a:r>
              <a:rPr lang="en-US" altLang="zh-TW" sz="9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Initial curing is achieved in approximately 6 hours (non-sag stage), with full curing completed within 24 hours, forming a strong and highly wear-resistant protective layer.</a:t>
            </a:r>
          </a:p>
        </p:txBody>
      </p:sp>
      <p:sp>
        <p:nvSpPr>
          <p:cNvPr id="38" name="文字方塊 37">
            <a:extLst>
              <a:ext uri="{FF2B5EF4-FFF2-40B4-BE49-F238E27FC236}">
                <a16:creationId xmlns:a16="http://schemas.microsoft.com/office/drawing/2014/main" id="{DE46221E-3E2B-A2F8-B53E-3C25E202566B}"/>
              </a:ext>
            </a:extLst>
          </p:cNvPr>
          <p:cNvSpPr txBox="1"/>
          <p:nvPr/>
        </p:nvSpPr>
        <p:spPr>
          <a:xfrm>
            <a:off x="3495296" y="2772890"/>
            <a:ext cx="1122425" cy="923330"/>
          </a:xfrm>
          <a:prstGeom prst="rect">
            <a:avLst/>
          </a:prstGeom>
          <a:noFill/>
        </p:spPr>
        <p:txBody>
          <a:bodyPr wrap="square">
            <a:spAutoFit/>
          </a:bodyPr>
          <a:lstStyle/>
          <a:p>
            <a:pPr algn="ctr"/>
            <a:r>
              <a:rPr lang="en-US" altLang="zh-TW" sz="5400" b="1" dirty="0">
                <a:solidFill>
                  <a:srgbClr val="FFFFFF">
                    <a:alpha val="70000"/>
                  </a:srgbClr>
                </a:solidFill>
                <a:effectLst>
                  <a:outerShdw blurRad="38100" dist="38100" dir="2700000" algn="tl">
                    <a:srgbClr val="000000">
                      <a:alpha val="43137"/>
                    </a:srgbClr>
                  </a:outerShdw>
                </a:effectLst>
                <a:latin typeface="ADLaM Display" panose="02010000000000000000" pitchFamily="2" charset="0"/>
                <a:ea typeface="ADLaM Display" panose="02010000000000000000" pitchFamily="2" charset="0"/>
                <a:cs typeface="ADLaM Display" panose="02010000000000000000" pitchFamily="2" charset="0"/>
                <a:sym typeface="Wingdings" panose="05000000000000000000" pitchFamily="2" charset="2"/>
              </a:rPr>
              <a:t>04</a:t>
            </a:r>
            <a:endParaRPr lang="zh-TW" altLang="en-US" sz="5400" b="1" dirty="0">
              <a:solidFill>
                <a:srgbClr val="FFFFFF">
                  <a:alpha val="70000"/>
                </a:srgbClr>
              </a:solidFill>
              <a:effectLst>
                <a:outerShdw blurRad="38100" dist="38100" dir="2700000" algn="tl">
                  <a:srgbClr val="000000">
                    <a:alpha val="43137"/>
                  </a:srgbClr>
                </a:outerShdw>
              </a:effectLst>
              <a:latin typeface="ADLaM Display" panose="02010000000000000000" pitchFamily="2" charset="0"/>
              <a:cs typeface="ADLaM Display" panose="02010000000000000000" pitchFamily="2" charset="0"/>
            </a:endParaRPr>
          </a:p>
        </p:txBody>
      </p:sp>
      <p:sp>
        <p:nvSpPr>
          <p:cNvPr id="39" name="文字方塊 38">
            <a:extLst>
              <a:ext uri="{FF2B5EF4-FFF2-40B4-BE49-F238E27FC236}">
                <a16:creationId xmlns:a16="http://schemas.microsoft.com/office/drawing/2014/main" id="{C2C2E923-0DC4-2AE3-0AB3-41297524A16E}"/>
              </a:ext>
            </a:extLst>
          </p:cNvPr>
          <p:cNvSpPr txBox="1"/>
          <p:nvPr/>
        </p:nvSpPr>
        <p:spPr>
          <a:xfrm>
            <a:off x="1876681" y="2543695"/>
            <a:ext cx="1552320" cy="230832"/>
          </a:xfrm>
          <a:prstGeom prst="rect">
            <a:avLst/>
          </a:prstGeom>
          <a:noFill/>
        </p:spPr>
        <p:txBody>
          <a:bodyPr wrap="square">
            <a:spAutoFit/>
          </a:bodyPr>
          <a:lstStyle/>
          <a:p>
            <a:r>
              <a:rPr lang="en-US" altLang="zh-TW" sz="900" b="1" u="sng"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03. Coating Application</a:t>
            </a:r>
            <a:endParaRPr lang="zh-TW" altLang="en-US" sz="900" b="1" u="sng"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40" name="文字方塊 39">
            <a:extLst>
              <a:ext uri="{FF2B5EF4-FFF2-40B4-BE49-F238E27FC236}">
                <a16:creationId xmlns:a16="http://schemas.microsoft.com/office/drawing/2014/main" id="{6063DA29-CE4F-CFFB-5E2C-925CF2BEDFF5}"/>
              </a:ext>
            </a:extLst>
          </p:cNvPr>
          <p:cNvSpPr txBox="1"/>
          <p:nvPr/>
        </p:nvSpPr>
        <p:spPr>
          <a:xfrm>
            <a:off x="1876680" y="2797572"/>
            <a:ext cx="1618615" cy="1157561"/>
          </a:xfrm>
          <a:prstGeom prst="rect">
            <a:avLst/>
          </a:prstGeom>
          <a:noFill/>
        </p:spPr>
        <p:txBody>
          <a:bodyPr wrap="square">
            <a:spAutoFit/>
          </a:bodyPr>
          <a:lstStyle/>
          <a:p>
            <a:pPr>
              <a:lnSpc>
                <a:spcPts val="1200"/>
              </a:lnSpc>
            </a:pPr>
            <a:r>
              <a:rPr lang="en-US" altLang="zh-TW" sz="9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Apply the mixed compound evenly onto the prepared surface, pressing firmly to eliminate air pockets and ensure maximum protective effectiveness.</a:t>
            </a:r>
            <a:endParaRPr lang="zh-TW" altLang="en-US" sz="9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69" name="文字方塊 68">
            <a:extLst>
              <a:ext uri="{FF2B5EF4-FFF2-40B4-BE49-F238E27FC236}">
                <a16:creationId xmlns:a16="http://schemas.microsoft.com/office/drawing/2014/main" id="{691C6D54-B848-C5BE-9951-2FBF525F4287}"/>
              </a:ext>
            </a:extLst>
          </p:cNvPr>
          <p:cNvSpPr txBox="1"/>
          <p:nvPr/>
        </p:nvSpPr>
        <p:spPr>
          <a:xfrm>
            <a:off x="549274" y="5964006"/>
            <a:ext cx="5759450" cy="307777"/>
          </a:xfrm>
          <a:prstGeom prst="rect">
            <a:avLst/>
          </a:prstGeom>
          <a:noFill/>
        </p:spPr>
        <p:txBody>
          <a:bodyPr wrap="square">
            <a:spAutoFit/>
          </a:bodyPr>
          <a:lstStyle/>
          <a:p>
            <a:r>
              <a:rPr lang="en-US" altLang="zh-TW" sz="1400" b="1" dirty="0">
                <a:latin typeface="微軟正黑體" panose="020B0604030504040204" pitchFamily="34" charset="-120"/>
                <a:ea typeface="微軟正黑體" panose="020B0604030504040204" pitchFamily="34" charset="-120"/>
              </a:rPr>
              <a:t>【Field Applications】</a:t>
            </a:r>
            <a:endParaRPr lang="zh-TW" altLang="en-US" sz="1400" b="1" dirty="0">
              <a:latin typeface="微軟正黑體" panose="020B0604030504040204" pitchFamily="34" charset="-120"/>
              <a:ea typeface="微軟正黑體" panose="020B0604030504040204" pitchFamily="34" charset="-120"/>
            </a:endParaRPr>
          </a:p>
        </p:txBody>
      </p:sp>
      <p:sp>
        <p:nvSpPr>
          <p:cNvPr id="85" name="矩形 84">
            <a:extLst>
              <a:ext uri="{FF2B5EF4-FFF2-40B4-BE49-F238E27FC236}">
                <a16:creationId xmlns:a16="http://schemas.microsoft.com/office/drawing/2014/main" id="{2DA47608-6218-65FB-315A-3E77FA817C5D}"/>
              </a:ext>
            </a:extLst>
          </p:cNvPr>
          <p:cNvSpPr/>
          <p:nvPr/>
        </p:nvSpPr>
        <p:spPr>
          <a:xfrm>
            <a:off x="549274" y="6357963"/>
            <a:ext cx="2772000" cy="27901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86" name="矩形 85">
            <a:extLst>
              <a:ext uri="{FF2B5EF4-FFF2-40B4-BE49-F238E27FC236}">
                <a16:creationId xmlns:a16="http://schemas.microsoft.com/office/drawing/2014/main" id="{14DFA0CB-230D-155C-86DD-754B47707F07}"/>
              </a:ext>
            </a:extLst>
          </p:cNvPr>
          <p:cNvSpPr/>
          <p:nvPr/>
        </p:nvSpPr>
        <p:spPr>
          <a:xfrm>
            <a:off x="3536724" y="6357962"/>
            <a:ext cx="2772000" cy="27901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88" name="文字方塊 87">
            <a:extLst>
              <a:ext uri="{FF2B5EF4-FFF2-40B4-BE49-F238E27FC236}">
                <a16:creationId xmlns:a16="http://schemas.microsoft.com/office/drawing/2014/main" id="{E1F770F7-8374-A5FF-1914-A8088269BCF6}"/>
              </a:ext>
            </a:extLst>
          </p:cNvPr>
          <p:cNvSpPr txBox="1"/>
          <p:nvPr/>
        </p:nvSpPr>
        <p:spPr>
          <a:xfrm>
            <a:off x="876516" y="6534111"/>
            <a:ext cx="2444621" cy="253916"/>
          </a:xfrm>
          <a:prstGeom prst="rect">
            <a:avLst/>
          </a:prstGeom>
          <a:noFill/>
        </p:spPr>
        <p:txBody>
          <a:bodyPr wrap="square">
            <a:spAutoFit/>
          </a:bodyPr>
          <a:lstStyle/>
          <a:p>
            <a:r>
              <a:rPr lang="en-US" altLang="zh-TW" sz="1050" b="1" dirty="0">
                <a:latin typeface="微軟正黑體" panose="020B0604030504040204" pitchFamily="34" charset="-120"/>
                <a:ea typeface="微軟正黑體" panose="020B0604030504040204" pitchFamily="34" charset="-120"/>
              </a:rPr>
              <a:t>Slag Vertical Chute at a Steel Plant</a:t>
            </a:r>
          </a:p>
        </p:txBody>
      </p:sp>
      <p:sp>
        <p:nvSpPr>
          <p:cNvPr id="90" name="文字方塊 89">
            <a:extLst>
              <a:ext uri="{FF2B5EF4-FFF2-40B4-BE49-F238E27FC236}">
                <a16:creationId xmlns:a16="http://schemas.microsoft.com/office/drawing/2014/main" id="{59FC0D5A-2E5B-3933-62D7-EDF292365DDD}"/>
              </a:ext>
            </a:extLst>
          </p:cNvPr>
          <p:cNvSpPr txBox="1"/>
          <p:nvPr/>
        </p:nvSpPr>
        <p:spPr>
          <a:xfrm>
            <a:off x="3887803" y="6444065"/>
            <a:ext cx="2420921" cy="415498"/>
          </a:xfrm>
          <a:prstGeom prst="rect">
            <a:avLst/>
          </a:prstGeom>
          <a:noFill/>
        </p:spPr>
        <p:txBody>
          <a:bodyPr wrap="square">
            <a:spAutoFit/>
          </a:bodyPr>
          <a:lstStyle/>
          <a:p>
            <a:r>
              <a:rPr lang="en-US" altLang="zh-TW" sz="1050" b="1" dirty="0">
                <a:latin typeface="微軟正黑體" panose="020B0604030504040204" pitchFamily="34" charset="-120"/>
                <a:ea typeface="微軟正黑體" panose="020B0604030504040204" pitchFamily="34" charset="-120"/>
              </a:rPr>
              <a:t>Vertical Sinter Ore Pipeline at a Domestic Steel Plant</a:t>
            </a:r>
          </a:p>
        </p:txBody>
      </p:sp>
      <p:pic>
        <p:nvPicPr>
          <p:cNvPr id="8" name="圖形 7" descr="笑臉 (實心填滿) 以實心填滿">
            <a:extLst>
              <a:ext uri="{FF2B5EF4-FFF2-40B4-BE49-F238E27FC236}">
                <a16:creationId xmlns:a16="http://schemas.microsoft.com/office/drawing/2014/main" id="{EE573F9C-5CBA-4AD0-1667-0E5807011F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0792" y="6544223"/>
            <a:ext cx="216000" cy="216000"/>
          </a:xfrm>
          <a:prstGeom prst="rect">
            <a:avLst/>
          </a:prstGeom>
        </p:spPr>
      </p:pic>
      <p:pic>
        <p:nvPicPr>
          <p:cNvPr id="9" name="圖形 8" descr="笑臉 (實心填滿) 以實心填滿">
            <a:extLst>
              <a:ext uri="{FF2B5EF4-FFF2-40B4-BE49-F238E27FC236}">
                <a16:creationId xmlns:a16="http://schemas.microsoft.com/office/drawing/2014/main" id="{76EFF0A3-F494-EA28-08D0-C7642C56AC4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45760" y="6573678"/>
            <a:ext cx="216000" cy="216000"/>
          </a:xfrm>
          <a:prstGeom prst="rect">
            <a:avLst/>
          </a:prstGeom>
        </p:spPr>
      </p:pic>
      <p:pic>
        <p:nvPicPr>
          <p:cNvPr id="18" name="圖片 17" descr="一張含有 服裝, 文字, 建築, 人員 的圖片&#10;&#10;AI 產生的內容可能不正確。">
            <a:extLst>
              <a:ext uri="{FF2B5EF4-FFF2-40B4-BE49-F238E27FC236}">
                <a16:creationId xmlns:a16="http://schemas.microsoft.com/office/drawing/2014/main" id="{88D730D7-A37F-4BE6-0E27-BEBD585EBEA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9141" y="6870276"/>
            <a:ext cx="2224955" cy="2199569"/>
          </a:xfrm>
          <a:prstGeom prst="rect">
            <a:avLst/>
          </a:prstGeom>
        </p:spPr>
      </p:pic>
      <p:pic>
        <p:nvPicPr>
          <p:cNvPr id="20" name="圖片 19" descr="一張含有 文字, 螢幕擷取畫面, 簽名、標誌, 冬季 的圖片&#10;&#10;AI 產生的內容可能不正確。">
            <a:extLst>
              <a:ext uri="{FF2B5EF4-FFF2-40B4-BE49-F238E27FC236}">
                <a16:creationId xmlns:a16="http://schemas.microsoft.com/office/drawing/2014/main" id="{0C9FDD77-28F9-B460-F120-942EE59C348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03905" y="6869123"/>
            <a:ext cx="2224954" cy="2199569"/>
          </a:xfrm>
          <a:prstGeom prst="rect">
            <a:avLst/>
          </a:prstGeom>
        </p:spPr>
      </p:pic>
    </p:spTree>
    <p:extLst>
      <p:ext uri="{BB962C8B-B14F-4D97-AF65-F5344CB8AC3E}">
        <p14:creationId xmlns:p14="http://schemas.microsoft.com/office/powerpoint/2010/main" val="1963351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88C44-ABAF-8029-FBBD-5B2190480833}"/>
            </a:ext>
          </a:extLst>
        </p:cNvPr>
        <p:cNvGrpSpPr/>
        <p:nvPr/>
      </p:nvGrpSpPr>
      <p:grpSpPr>
        <a:xfrm>
          <a:off x="0" y="0"/>
          <a:ext cx="0" cy="0"/>
          <a:chOff x="0" y="0"/>
          <a:chExt cx="0" cy="0"/>
        </a:xfrm>
      </p:grpSpPr>
      <p:sp>
        <p:nvSpPr>
          <p:cNvPr id="6" name="矩形 5">
            <a:extLst>
              <a:ext uri="{FF2B5EF4-FFF2-40B4-BE49-F238E27FC236}">
                <a16:creationId xmlns:a16="http://schemas.microsoft.com/office/drawing/2014/main" id="{0D6621FD-C84D-67B8-3F35-4E73B12194C1}"/>
              </a:ext>
            </a:extLst>
          </p:cNvPr>
          <p:cNvSpPr/>
          <p:nvPr/>
        </p:nvSpPr>
        <p:spPr>
          <a:xfrm>
            <a:off x="0" y="6342742"/>
            <a:ext cx="6858000" cy="3558397"/>
          </a:xfrm>
          <a:prstGeom prst="rect">
            <a:avLst/>
          </a:prstGeom>
          <a:solidFill>
            <a:srgbClr val="0738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a:extLst>
              <a:ext uri="{FF2B5EF4-FFF2-40B4-BE49-F238E27FC236}">
                <a16:creationId xmlns:a16="http://schemas.microsoft.com/office/drawing/2014/main" id="{95534D44-4020-E5DF-F6D3-317E0D296DB1}"/>
              </a:ext>
            </a:extLst>
          </p:cNvPr>
          <p:cNvSpPr txBox="1"/>
          <p:nvPr/>
        </p:nvSpPr>
        <p:spPr>
          <a:xfrm>
            <a:off x="688848" y="6555306"/>
            <a:ext cx="2897641" cy="261610"/>
          </a:xfrm>
          <a:prstGeom prst="rect">
            <a:avLst/>
          </a:prstGeom>
          <a:noFill/>
        </p:spPr>
        <p:txBody>
          <a:bodyPr wrap="square">
            <a:spAutoFit/>
          </a:bodyPr>
          <a:lstStyle/>
          <a:p>
            <a:r>
              <a:rPr lang="en-US" altLang="zh-TW" sz="1100" b="1" spc="18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rPr>
              <a:t>Headquarters</a:t>
            </a:r>
            <a:endParaRPr lang="zh-TW" altLang="en-US" sz="1100" b="1" cap="none" spc="18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endParaRPr>
          </a:p>
        </p:txBody>
      </p:sp>
      <p:sp>
        <p:nvSpPr>
          <p:cNvPr id="8" name="文字方塊 7">
            <a:extLst>
              <a:ext uri="{FF2B5EF4-FFF2-40B4-BE49-F238E27FC236}">
                <a16:creationId xmlns:a16="http://schemas.microsoft.com/office/drawing/2014/main" id="{9E7DD9E5-DC1A-45D6-62C8-B18191ED1E8A}"/>
              </a:ext>
            </a:extLst>
          </p:cNvPr>
          <p:cNvSpPr txBox="1"/>
          <p:nvPr/>
        </p:nvSpPr>
        <p:spPr>
          <a:xfrm>
            <a:off x="688848" y="6857473"/>
            <a:ext cx="5504688" cy="686022"/>
          </a:xfrm>
          <a:prstGeom prst="rect">
            <a:avLst/>
          </a:prstGeom>
          <a:noFill/>
        </p:spPr>
        <p:txBody>
          <a:bodyPr wrap="square">
            <a:spAutoFit/>
          </a:bodyPr>
          <a:lstStyle/>
          <a:p>
            <a:pPr marR="0" lvl="0" indent="0">
              <a:lnSpc>
                <a:spcPts val="1600"/>
              </a:lnSpc>
              <a:spcBef>
                <a:spcPts val="0"/>
              </a:spcBef>
              <a:spcAft>
                <a:spcPts val="0"/>
              </a:spcAft>
              <a:buNone/>
            </a:pPr>
            <a:r>
              <a:rPr lang="en-US" altLang="zh-TW" sz="100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sym typeface="Assistant"/>
              </a:rPr>
              <a:t>Rm. 1, 3 F., No. 306, Sec. 1, Wenxin Rd., </a:t>
            </a:r>
            <a:r>
              <a:rPr lang="en-US" altLang="zh-TW" sz="1000" dirty="0" err="1">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sym typeface="Assistant"/>
              </a:rPr>
              <a:t>Nantun</a:t>
            </a:r>
            <a:r>
              <a:rPr lang="en-US" altLang="zh-TW" sz="100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sym typeface="Assistant"/>
              </a:rPr>
              <a:t> Dist., Taichung City 408368, Taiwan(R.O.C.)</a:t>
            </a:r>
          </a:p>
          <a:p>
            <a:pPr>
              <a:lnSpc>
                <a:spcPts val="1600"/>
              </a:lnSpc>
              <a:buClr>
                <a:srgbClr val="000000"/>
              </a:buClr>
            </a:pPr>
            <a:r>
              <a:rPr lang="en-US" altLang="zh-TW" sz="1000" spc="11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sym typeface="Assistant"/>
              </a:rPr>
              <a:t>TEL: </a:t>
            </a:r>
            <a:r>
              <a:rPr lang="zh-TW" altLang="zh-TW" sz="1000" spc="11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rPr>
              <a:t>+</a:t>
            </a:r>
            <a:r>
              <a:rPr lang="en-US" altLang="zh-TW" sz="1000" spc="11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rPr>
              <a:t>886 4 2698 0329</a:t>
            </a:r>
          </a:p>
          <a:p>
            <a:pPr>
              <a:lnSpc>
                <a:spcPts val="1600"/>
              </a:lnSpc>
              <a:buClr>
                <a:srgbClr val="000000"/>
              </a:buClr>
            </a:pPr>
            <a:r>
              <a:rPr lang="en-US" altLang="zh-TW" sz="1000" spc="11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sym typeface="Assistant"/>
              </a:rPr>
              <a:t>FAX: </a:t>
            </a:r>
            <a:r>
              <a:rPr lang="zh-TW" altLang="zh-TW" sz="1000" spc="11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rPr>
              <a:t>+</a:t>
            </a:r>
            <a:r>
              <a:rPr lang="en-US" altLang="zh-TW" sz="1000" spc="11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rPr>
              <a:t>886 4 2698 0330</a:t>
            </a:r>
            <a:r>
              <a:rPr lang="en-US" altLang="zh-TW" sz="1000" spc="11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sym typeface="Assistant"/>
              </a:rPr>
              <a:t> </a:t>
            </a:r>
          </a:p>
        </p:txBody>
      </p:sp>
      <p:sp>
        <p:nvSpPr>
          <p:cNvPr id="16" name="文字方塊 15">
            <a:extLst>
              <a:ext uri="{FF2B5EF4-FFF2-40B4-BE49-F238E27FC236}">
                <a16:creationId xmlns:a16="http://schemas.microsoft.com/office/drawing/2014/main" id="{183C64CE-45DD-989F-42CA-D276810723D0}"/>
              </a:ext>
            </a:extLst>
          </p:cNvPr>
          <p:cNvSpPr txBox="1"/>
          <p:nvPr/>
        </p:nvSpPr>
        <p:spPr>
          <a:xfrm>
            <a:off x="688848" y="8375816"/>
            <a:ext cx="5315077" cy="491930"/>
          </a:xfrm>
          <a:prstGeom prst="rect">
            <a:avLst/>
          </a:prstGeom>
          <a:noFill/>
        </p:spPr>
        <p:txBody>
          <a:bodyPr wrap="square">
            <a:spAutoFit/>
          </a:bodyPr>
          <a:lstStyle/>
          <a:p>
            <a:pPr>
              <a:lnSpc>
                <a:spcPts val="1600"/>
              </a:lnSpc>
            </a:pPr>
            <a:r>
              <a:rPr lang="en-US" altLang="zh-TW" sz="1000" spc="11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sym typeface="Assistant"/>
              </a:rPr>
              <a:t>https://www.thermolysis-asia.com</a:t>
            </a:r>
          </a:p>
          <a:p>
            <a:pPr>
              <a:lnSpc>
                <a:spcPts val="1600"/>
              </a:lnSpc>
            </a:pPr>
            <a:r>
              <a:rPr lang="en-US" altLang="zh-TW" sz="1000" spc="11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sym typeface="Assistant"/>
              </a:rPr>
              <a:t>info@thermolysis-asia.com</a:t>
            </a:r>
          </a:p>
        </p:txBody>
      </p:sp>
      <p:sp>
        <p:nvSpPr>
          <p:cNvPr id="22" name="文字方塊 21">
            <a:extLst>
              <a:ext uri="{FF2B5EF4-FFF2-40B4-BE49-F238E27FC236}">
                <a16:creationId xmlns:a16="http://schemas.microsoft.com/office/drawing/2014/main" id="{3AA6BA25-AAE6-E72A-927D-7E865EB9A778}"/>
              </a:ext>
            </a:extLst>
          </p:cNvPr>
          <p:cNvSpPr txBox="1"/>
          <p:nvPr/>
        </p:nvSpPr>
        <p:spPr>
          <a:xfrm>
            <a:off x="731521" y="7667191"/>
            <a:ext cx="5577204" cy="261610"/>
          </a:xfrm>
          <a:prstGeom prst="rect">
            <a:avLst/>
          </a:prstGeom>
          <a:noFill/>
        </p:spPr>
        <p:txBody>
          <a:bodyPr wrap="square">
            <a:spAutoFit/>
          </a:bodyPr>
          <a:lstStyle/>
          <a:p>
            <a:r>
              <a:rPr lang="en-US" altLang="zh-TW" sz="1100" b="1" spc="18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rPr>
              <a:t>Factory</a:t>
            </a:r>
            <a:endParaRPr lang="zh-TW" altLang="en-US" sz="1100" b="1" spc="18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endParaRPr>
          </a:p>
        </p:txBody>
      </p:sp>
      <p:sp>
        <p:nvSpPr>
          <p:cNvPr id="23" name="文字方塊 22">
            <a:extLst>
              <a:ext uri="{FF2B5EF4-FFF2-40B4-BE49-F238E27FC236}">
                <a16:creationId xmlns:a16="http://schemas.microsoft.com/office/drawing/2014/main" id="{FD7E9DC5-592A-66DF-B205-12DA6BC1F095}"/>
              </a:ext>
            </a:extLst>
          </p:cNvPr>
          <p:cNvSpPr txBox="1"/>
          <p:nvPr/>
        </p:nvSpPr>
        <p:spPr>
          <a:xfrm>
            <a:off x="731520" y="7928801"/>
            <a:ext cx="5269991" cy="275653"/>
          </a:xfrm>
          <a:prstGeom prst="rect">
            <a:avLst/>
          </a:prstGeom>
          <a:noFill/>
        </p:spPr>
        <p:txBody>
          <a:bodyPr wrap="square">
            <a:spAutoFit/>
          </a:bodyPr>
          <a:lstStyle/>
          <a:p>
            <a:pPr>
              <a:lnSpc>
                <a:spcPts val="1600"/>
              </a:lnSpc>
            </a:pPr>
            <a:r>
              <a:rPr lang="en-US" altLang="zh-TW" sz="100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sym typeface="Assistant"/>
              </a:rPr>
              <a:t>No. 3, </a:t>
            </a:r>
            <a:r>
              <a:rPr lang="en-US" altLang="zh-TW" sz="1000" dirty="0" err="1">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sym typeface="Assistant"/>
              </a:rPr>
              <a:t>Yonggong</a:t>
            </a:r>
            <a:r>
              <a:rPr lang="en-US" altLang="zh-TW" sz="100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sym typeface="Assistant"/>
              </a:rPr>
              <a:t> 9th Rd., </a:t>
            </a:r>
            <a:r>
              <a:rPr lang="en-US" altLang="zh-TW" sz="1000" dirty="0" err="1">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sym typeface="Assistant"/>
              </a:rPr>
              <a:t>Yong'an</a:t>
            </a:r>
            <a:r>
              <a:rPr lang="en-US" altLang="zh-TW" sz="1000" dirty="0">
                <a:ln w="0"/>
                <a:solidFill>
                  <a:schemeClr val="bg1"/>
                </a:solidFill>
                <a:latin typeface="微軟正黑體" panose="020B0604030504040204" pitchFamily="34" charset="-120"/>
                <a:ea typeface="微軟正黑體" panose="020B0604030504040204" pitchFamily="34" charset="-120"/>
                <a:cs typeface="Roboto" panose="02000000000000000000" pitchFamily="2" charset="0"/>
                <a:sym typeface="Assistant"/>
              </a:rPr>
              <a:t> Dist., Kaohsiung City 828106, Taiwan(R.O.C.)</a:t>
            </a:r>
          </a:p>
        </p:txBody>
      </p:sp>
      <p:pic>
        <p:nvPicPr>
          <p:cNvPr id="25" name="圖片 24" descr="一張含有 樣式, 正方形, 像素, 填字遊戲 的圖片&#10;&#10;AI 產生的內容可能不正確。">
            <a:extLst>
              <a:ext uri="{FF2B5EF4-FFF2-40B4-BE49-F238E27FC236}">
                <a16:creationId xmlns:a16="http://schemas.microsoft.com/office/drawing/2014/main" id="{B70ABE69-8C12-53B5-47FE-E9D4298DAA4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36254" y="9024264"/>
            <a:ext cx="585492" cy="585492"/>
          </a:xfrm>
          <a:prstGeom prst="rect">
            <a:avLst/>
          </a:prstGeom>
        </p:spPr>
      </p:pic>
      <p:pic>
        <p:nvPicPr>
          <p:cNvPr id="28" name="圖片 27" descr="一張含有 文字, 字型, 螢幕擷取畫面, 圖形 的圖片&#10;&#10;自動產生的描述">
            <a:extLst>
              <a:ext uri="{FF2B5EF4-FFF2-40B4-BE49-F238E27FC236}">
                <a16:creationId xmlns:a16="http://schemas.microsoft.com/office/drawing/2014/main" id="{06FCDA17-001C-DFEB-53F7-80951C2500A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00835" y="2978453"/>
            <a:ext cx="2456329" cy="584805"/>
          </a:xfrm>
          <a:prstGeom prst="rect">
            <a:avLst/>
          </a:prstGeom>
        </p:spPr>
      </p:pic>
      <p:pic>
        <p:nvPicPr>
          <p:cNvPr id="2" name="圖片 1">
            <a:extLst>
              <a:ext uri="{FF2B5EF4-FFF2-40B4-BE49-F238E27FC236}">
                <a16:creationId xmlns:a16="http://schemas.microsoft.com/office/drawing/2014/main" id="{DF4F7A83-6CBA-6EA5-32B0-40540CC362C3}"/>
              </a:ext>
            </a:extLst>
          </p:cNvPr>
          <p:cNvPicPr>
            <a:picLocks noChangeAspect="1"/>
          </p:cNvPicPr>
          <p:nvPr/>
        </p:nvPicPr>
        <p:blipFill>
          <a:blip r:embed="rId4"/>
          <a:stretch>
            <a:fillRect/>
          </a:stretch>
        </p:blipFill>
        <p:spPr>
          <a:xfrm>
            <a:off x="1962785" y="4529291"/>
            <a:ext cx="2932430" cy="847417"/>
          </a:xfrm>
          <a:prstGeom prst="rect">
            <a:avLst/>
          </a:prstGeom>
        </p:spPr>
      </p:pic>
    </p:spTree>
    <p:extLst>
      <p:ext uri="{BB962C8B-B14F-4D97-AF65-F5344CB8AC3E}">
        <p14:creationId xmlns:p14="http://schemas.microsoft.com/office/powerpoint/2010/main" val="3292012418"/>
      </p:ext>
    </p:extLst>
  </p:cSld>
  <p:clrMapOvr>
    <a:masterClrMapping/>
  </p:clrMapOvr>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佈景主題">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24083</TotalTime>
  <Words>774</Words>
  <Application>Microsoft Office PowerPoint</Application>
  <PresentationFormat>A4 紙張 (210x297 公釐)</PresentationFormat>
  <Paragraphs>77</Paragraphs>
  <Slides>4</Slides>
  <Notes>2</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4</vt:i4>
      </vt:variant>
    </vt:vector>
  </HeadingPairs>
  <TitlesOfParts>
    <vt:vector size="12" baseType="lpstr">
      <vt:lpstr>微軟正黑體</vt:lpstr>
      <vt:lpstr>ADLaM Display</vt:lpstr>
      <vt:lpstr>Aptos</vt:lpstr>
      <vt:lpstr>Aptos Display</vt:lpstr>
      <vt:lpstr>Arial</vt:lpstr>
      <vt:lpstr>Roboto</vt:lpstr>
      <vt:lpstr>Wingdings</vt:lpstr>
      <vt:lpstr>Office 佈景主題</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江心怡</dc:creator>
  <cp:lastModifiedBy>江心怡</cp:lastModifiedBy>
  <cp:revision>107</cp:revision>
  <dcterms:created xsi:type="dcterms:W3CDTF">2024-12-05T07:36:20Z</dcterms:created>
  <dcterms:modified xsi:type="dcterms:W3CDTF">2025-11-28T05:11:00Z</dcterms:modified>
</cp:coreProperties>
</file>