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438" r:id="rId2"/>
    <p:sldId id="444" r:id="rId3"/>
    <p:sldId id="447" r:id="rId4"/>
    <p:sldId id="442" r:id="rId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guide id="3" pos="346" userDrawn="1">
          <p15:clr>
            <a:srgbClr val="A4A3A4"/>
          </p15:clr>
        </p15:guide>
        <p15:guide id="4" pos="3974" userDrawn="1">
          <p15:clr>
            <a:srgbClr val="A4A3A4"/>
          </p15:clr>
        </p15:guide>
        <p15:guide id="5" orient="horz" pos="4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000000"/>
    <a:srgbClr val="C4E59F"/>
    <a:srgbClr val="073894"/>
    <a:srgbClr val="FBFBFB"/>
    <a:srgbClr val="F3F3F3"/>
    <a:srgbClr val="F9F9F9"/>
    <a:srgbClr val="E8E8E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94660"/>
  </p:normalViewPr>
  <p:slideViewPr>
    <p:cSldViewPr snapToGrid="0">
      <p:cViewPr>
        <p:scale>
          <a:sx n="100" d="100"/>
          <a:sy n="100" d="100"/>
        </p:scale>
        <p:origin x="1416" y="-2246"/>
      </p:cViewPr>
      <p:guideLst>
        <p:guide orient="horz" pos="3120"/>
        <p:guide pos="2160"/>
        <p:guide pos="346"/>
        <p:guide pos="3974"/>
        <p:guide orient="horz" pos="44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BD0F8-095A-4650-8A59-0C73901805C0}" type="datetimeFigureOut">
              <a:rPr lang="zh-TW" altLang="en-US" smtClean="0"/>
              <a:t>2025/11/27</a:t>
            </a:fld>
            <a:endParaRPr lang="zh-TW" altLang="en-US"/>
          </a:p>
        </p:txBody>
      </p:sp>
      <p:sp>
        <p:nvSpPr>
          <p:cNvPr id="4" name="投影片影像版面配置區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F4FDF-4EB5-48A2-BA2A-ECCFF05B8C8B}" type="slidenum">
              <a:rPr lang="zh-TW" altLang="en-US" smtClean="0"/>
              <a:t>‹#›</a:t>
            </a:fld>
            <a:endParaRPr lang="zh-TW" altLang="en-US"/>
          </a:p>
        </p:txBody>
      </p:sp>
    </p:spTree>
    <p:extLst>
      <p:ext uri="{BB962C8B-B14F-4D97-AF65-F5344CB8AC3E}">
        <p14:creationId xmlns:p14="http://schemas.microsoft.com/office/powerpoint/2010/main" val="288601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2C746-4FF5-DF8E-C090-D7386411738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14642DB-6124-1CF7-57AB-2EB5CC87D79F}"/>
              </a:ext>
            </a:extLst>
          </p:cNvPr>
          <p:cNvSpPr>
            <a:spLocks noGrp="1" noRot="1" noChangeAspect="1"/>
          </p:cNvSpPr>
          <p:nvPr>
            <p:ph type="sldImg"/>
          </p:nvPr>
        </p:nvSpPr>
        <p:spPr/>
        <p:txBody>
          <a:bodyPr/>
          <a:lstStyle/>
          <a:p>
            <a:endParaRPr lang="zh-TW" altLang="en-US"/>
          </a:p>
        </p:txBody>
      </p:sp>
      <p:sp>
        <p:nvSpPr>
          <p:cNvPr id="3" name="備忘稿版面配置區 2">
            <a:extLst>
              <a:ext uri="{FF2B5EF4-FFF2-40B4-BE49-F238E27FC236}">
                <a16:creationId xmlns:a16="http://schemas.microsoft.com/office/drawing/2014/main" id="{51F9033C-C0DB-7953-D84A-7B3D38F9B060}"/>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DA052379-B5F8-5D84-9D00-E76A5A4BFDD2}"/>
              </a:ext>
            </a:extLst>
          </p:cNvPr>
          <p:cNvSpPr>
            <a:spLocks noGrp="1"/>
          </p:cNvSpPr>
          <p:nvPr>
            <p:ph type="sldNum" sz="quarter" idx="5"/>
          </p:nvPr>
        </p:nvSpPr>
        <p:spPr/>
        <p:txBody>
          <a:bodyPr/>
          <a:lstStyle/>
          <a:p>
            <a:fld id="{B74F4FDF-4EB5-48A2-BA2A-ECCFF05B8C8B}" type="slidenum">
              <a:rPr lang="zh-TW" altLang="en-US" smtClean="0"/>
              <a:t>1</a:t>
            </a:fld>
            <a:endParaRPr lang="zh-TW" altLang="en-US"/>
          </a:p>
        </p:txBody>
      </p:sp>
    </p:spTree>
    <p:extLst>
      <p:ext uri="{BB962C8B-B14F-4D97-AF65-F5344CB8AC3E}">
        <p14:creationId xmlns:p14="http://schemas.microsoft.com/office/powerpoint/2010/main" val="268944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A8173-CC7A-0289-5A63-9D4325FFD0C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87E5F64-E456-A318-1CA4-9246435C5ADF}"/>
              </a:ext>
            </a:extLst>
          </p:cNvPr>
          <p:cNvSpPr>
            <a:spLocks noGrp="1" noRot="1" noChangeAspect="1"/>
          </p:cNvSpPr>
          <p:nvPr>
            <p:ph type="sldImg"/>
          </p:nvPr>
        </p:nvSpPr>
        <p:spPr/>
        <p:txBody>
          <a:bodyPr/>
          <a:lstStyle/>
          <a:p>
            <a:endParaRPr lang="zh-TW" altLang="en-US"/>
          </a:p>
        </p:txBody>
      </p:sp>
      <p:sp>
        <p:nvSpPr>
          <p:cNvPr id="3" name="備忘稿版面配置區 2">
            <a:extLst>
              <a:ext uri="{FF2B5EF4-FFF2-40B4-BE49-F238E27FC236}">
                <a16:creationId xmlns:a16="http://schemas.microsoft.com/office/drawing/2014/main" id="{3E2EDA06-1CCF-23A8-B4BF-D529D452C492}"/>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D56073F5-B268-5D25-EAFD-164452158802}"/>
              </a:ext>
            </a:extLst>
          </p:cNvPr>
          <p:cNvSpPr>
            <a:spLocks noGrp="1"/>
          </p:cNvSpPr>
          <p:nvPr>
            <p:ph type="sldNum" sz="quarter" idx="5"/>
          </p:nvPr>
        </p:nvSpPr>
        <p:spPr/>
        <p:txBody>
          <a:bodyPr/>
          <a:lstStyle/>
          <a:p>
            <a:fld id="{B74F4FDF-4EB5-48A2-BA2A-ECCFF05B8C8B}" type="slidenum">
              <a:rPr lang="zh-TW" altLang="en-US" smtClean="0"/>
              <a:t>2</a:t>
            </a:fld>
            <a:endParaRPr lang="zh-TW" altLang="en-US"/>
          </a:p>
        </p:txBody>
      </p:sp>
    </p:spTree>
    <p:extLst>
      <p:ext uri="{BB962C8B-B14F-4D97-AF65-F5344CB8AC3E}">
        <p14:creationId xmlns:p14="http://schemas.microsoft.com/office/powerpoint/2010/main" val="51162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3907118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231880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355008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15160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zh-TW" altLang="en-US"/>
              <a:t>按一下以編輯母片標題樣式</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190784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83046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472381" y="3618442"/>
            <a:ext cx="2901255" cy="532218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3471863" y="3618442"/>
            <a:ext cx="2915543" cy="532218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319933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283209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331936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138251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0047F92-85C6-4AA9-B537-73F24614AD25}" type="datetimeFigureOut">
              <a:rPr lang="zh-TW" altLang="en-US" smtClean="0"/>
              <a:t>2025/11/27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117189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B0047F92-85C6-4AA9-B537-73F24614AD25}" type="datetimeFigureOut">
              <a:rPr lang="zh-TW" altLang="en-US" smtClean="0"/>
              <a:t>2025/11/27</a:t>
            </a:fld>
            <a:endParaRPr lang="zh-TW"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zh-TW"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2493093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AC01E-C394-BB55-C7C2-DE8FC8B50FE0}"/>
            </a:ext>
          </a:extLst>
        </p:cNvPr>
        <p:cNvGrpSpPr/>
        <p:nvPr/>
      </p:nvGrpSpPr>
      <p:grpSpPr>
        <a:xfrm>
          <a:off x="0" y="0"/>
          <a:ext cx="0" cy="0"/>
          <a:chOff x="0" y="0"/>
          <a:chExt cx="0" cy="0"/>
        </a:xfrm>
      </p:grpSpPr>
      <p:pic>
        <p:nvPicPr>
          <p:cNvPr id="35" name="圖片 34" descr="一張含有 天空, 工程, 鋼, 管線 的圖片&#10;&#10;AI 產生的內容可能不正確。">
            <a:extLst>
              <a:ext uri="{FF2B5EF4-FFF2-40B4-BE49-F238E27FC236}">
                <a16:creationId xmlns:a16="http://schemas.microsoft.com/office/drawing/2014/main" id="{7EFCB024-78AB-EF62-F1D4-9E5F4233EE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07055"/>
            <a:ext cx="6858000" cy="3848270"/>
          </a:xfrm>
          <a:prstGeom prst="rect">
            <a:avLst/>
          </a:prstGeom>
        </p:spPr>
      </p:pic>
      <p:pic>
        <p:nvPicPr>
          <p:cNvPr id="36" name="圖片 35" descr="一張含有 文字, 字型, 螢幕擷取畫面, 圖形 的圖片&#10;&#10;自動產生的描述">
            <a:extLst>
              <a:ext uri="{FF2B5EF4-FFF2-40B4-BE49-F238E27FC236}">
                <a16:creationId xmlns:a16="http://schemas.microsoft.com/office/drawing/2014/main" id="{2AF7515D-9A14-276F-7B2F-C86CEF41D9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72609" y="443845"/>
            <a:ext cx="1943734" cy="462766"/>
          </a:xfrm>
          <a:prstGeom prst="rect">
            <a:avLst/>
          </a:prstGeom>
        </p:spPr>
      </p:pic>
      <p:sp>
        <p:nvSpPr>
          <p:cNvPr id="38" name="矩形 37">
            <a:extLst>
              <a:ext uri="{FF2B5EF4-FFF2-40B4-BE49-F238E27FC236}">
                <a16:creationId xmlns:a16="http://schemas.microsoft.com/office/drawing/2014/main" id="{85A41EC9-EECC-8817-2B80-56F5268D2491}"/>
              </a:ext>
            </a:extLst>
          </p:cNvPr>
          <p:cNvSpPr/>
          <p:nvPr/>
        </p:nvSpPr>
        <p:spPr>
          <a:xfrm>
            <a:off x="-16296" y="1158573"/>
            <a:ext cx="6874296" cy="3896752"/>
          </a:xfrm>
          <a:prstGeom prst="rect">
            <a:avLst/>
          </a:prstGeom>
          <a:solidFill>
            <a:srgbClr val="000000">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a:extLst>
              <a:ext uri="{FF2B5EF4-FFF2-40B4-BE49-F238E27FC236}">
                <a16:creationId xmlns:a16="http://schemas.microsoft.com/office/drawing/2014/main" id="{584F561C-A846-5992-031A-76F6ADBF270E}"/>
              </a:ext>
            </a:extLst>
          </p:cNvPr>
          <p:cNvSpPr/>
          <p:nvPr/>
        </p:nvSpPr>
        <p:spPr>
          <a:xfrm>
            <a:off x="-16296" y="3438016"/>
            <a:ext cx="381000" cy="17465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2A01CD64-8188-6FF2-E70A-9FAD5FFAB8EE}"/>
              </a:ext>
            </a:extLst>
          </p:cNvPr>
          <p:cNvSpPr txBox="1"/>
          <p:nvPr/>
        </p:nvSpPr>
        <p:spPr>
          <a:xfrm>
            <a:off x="553139" y="3353762"/>
            <a:ext cx="6137222" cy="307777"/>
          </a:xfrm>
          <a:prstGeom prst="rect">
            <a:avLst/>
          </a:prstGeom>
          <a:noFill/>
        </p:spPr>
        <p:txBody>
          <a:bodyPr wrap="square">
            <a:spAutoFit/>
          </a:bodyPr>
          <a:lstStyle/>
          <a:p>
            <a:r>
              <a:rPr lang="en-US" altLang="zh-TW" sz="1400" dirty="0">
                <a:solidFill>
                  <a:schemeClr val="accent3">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Wear-Resistant Material Built for High-Strength Industrial Environments</a:t>
            </a:r>
            <a:endParaRPr lang="zh-TW" altLang="en-US" sz="1400" dirty="0">
              <a:solidFill>
                <a:schemeClr val="accent3">
                  <a:lumMod val="60000"/>
                  <a:lumOff val="40000"/>
                </a:schemeClr>
              </a:solidFill>
              <a:effectLst>
                <a:outerShdw blurRad="38100" dist="38100" dir="2700000" algn="tl">
                  <a:srgbClr val="000000">
                    <a:alpha val="43137"/>
                  </a:srgbClr>
                </a:outerShdw>
              </a:effectLst>
            </a:endParaRPr>
          </a:p>
        </p:txBody>
      </p:sp>
      <p:sp>
        <p:nvSpPr>
          <p:cNvPr id="47" name="矩形 46">
            <a:extLst>
              <a:ext uri="{FF2B5EF4-FFF2-40B4-BE49-F238E27FC236}">
                <a16:creationId xmlns:a16="http://schemas.microsoft.com/office/drawing/2014/main" id="{605EB27F-718F-FCBB-E217-07C32037B9EB}"/>
              </a:ext>
            </a:extLst>
          </p:cNvPr>
          <p:cNvSpPr/>
          <p:nvPr/>
        </p:nvSpPr>
        <p:spPr>
          <a:xfrm>
            <a:off x="-1" y="9255864"/>
            <a:ext cx="6858000" cy="648000"/>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B7CDC6A4-4B0E-AA56-E486-74140EEFF9F5}"/>
              </a:ext>
            </a:extLst>
          </p:cNvPr>
          <p:cNvSpPr/>
          <p:nvPr/>
        </p:nvSpPr>
        <p:spPr>
          <a:xfrm>
            <a:off x="549276" y="9409694"/>
            <a:ext cx="5780148" cy="261610"/>
          </a:xfrm>
          <a:prstGeom prst="rect">
            <a:avLst/>
          </a:prstGeom>
          <a:noFill/>
        </p:spPr>
        <p:txBody>
          <a:bodyPr wrap="square" lIns="91440" tIns="45720" rIns="91440" bIns="45720">
            <a:spAutoFit/>
          </a:bodyPr>
          <a:lstStyle/>
          <a:p>
            <a:r>
              <a:rPr lang="zh-TW" altLang="en-US" sz="1100" cap="none" spc="18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rPr>
              <a:t>安能聚綠能股份有限公司</a:t>
            </a:r>
          </a:p>
        </p:txBody>
      </p:sp>
      <p:pic>
        <p:nvPicPr>
          <p:cNvPr id="56" name="圖形 55" descr="徽章 (記號1) 以實心填滿">
            <a:extLst>
              <a:ext uri="{FF2B5EF4-FFF2-40B4-BE49-F238E27FC236}">
                <a16:creationId xmlns:a16="http://schemas.microsoft.com/office/drawing/2014/main" id="{DA16F861-94E6-71B0-F197-7B6F00D8AF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550" y="3727147"/>
            <a:ext cx="180000" cy="180000"/>
          </a:xfrm>
          <a:prstGeom prst="rect">
            <a:avLst/>
          </a:prstGeom>
        </p:spPr>
      </p:pic>
      <p:sp>
        <p:nvSpPr>
          <p:cNvPr id="58" name="文字方塊 57">
            <a:extLst>
              <a:ext uri="{FF2B5EF4-FFF2-40B4-BE49-F238E27FC236}">
                <a16:creationId xmlns:a16="http://schemas.microsoft.com/office/drawing/2014/main" id="{50040DD5-378F-3949-FB9D-51DBF46FE0E5}"/>
              </a:ext>
            </a:extLst>
          </p:cNvPr>
          <p:cNvSpPr txBox="1"/>
          <p:nvPr/>
        </p:nvSpPr>
        <p:spPr>
          <a:xfrm>
            <a:off x="817390" y="3648173"/>
            <a:ext cx="5758735" cy="315151"/>
          </a:xfrm>
          <a:prstGeom prst="rect">
            <a:avLst/>
          </a:prstGeom>
          <a:noFill/>
        </p:spPr>
        <p:txBody>
          <a:bodyPr wrap="square">
            <a:spAutoFit/>
          </a:bodyPr>
          <a:lstStyle/>
          <a:p>
            <a:pPr>
              <a:lnSpc>
                <a:spcPct val="150000"/>
              </a:lnSpc>
            </a:pPr>
            <a:r>
              <a:rPr lang="en-US" altLang="zh-TW" sz="1100" b="1"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Enhanced with Carbon Fiber for Superior Abrasion Resistance</a:t>
            </a:r>
          </a:p>
        </p:txBody>
      </p:sp>
      <p:pic>
        <p:nvPicPr>
          <p:cNvPr id="104" name="圖形 103" descr="徽章 (記號1) 以實心填滿">
            <a:extLst>
              <a:ext uri="{FF2B5EF4-FFF2-40B4-BE49-F238E27FC236}">
                <a16:creationId xmlns:a16="http://schemas.microsoft.com/office/drawing/2014/main" id="{21395916-FE27-DD97-031E-7CD13AF951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550" y="3969745"/>
            <a:ext cx="180000" cy="180000"/>
          </a:xfrm>
          <a:prstGeom prst="rect">
            <a:avLst/>
          </a:prstGeom>
        </p:spPr>
      </p:pic>
      <p:sp>
        <p:nvSpPr>
          <p:cNvPr id="105" name="文字方塊 104">
            <a:extLst>
              <a:ext uri="{FF2B5EF4-FFF2-40B4-BE49-F238E27FC236}">
                <a16:creationId xmlns:a16="http://schemas.microsoft.com/office/drawing/2014/main" id="{F267DAA2-17A6-BE53-619A-1EE5FC6E5F09}"/>
              </a:ext>
            </a:extLst>
          </p:cNvPr>
          <p:cNvSpPr txBox="1"/>
          <p:nvPr/>
        </p:nvSpPr>
        <p:spPr>
          <a:xfrm>
            <a:off x="817390" y="3877322"/>
            <a:ext cx="7016034" cy="315151"/>
          </a:xfrm>
          <a:prstGeom prst="rect">
            <a:avLst/>
          </a:prstGeom>
          <a:noFill/>
        </p:spPr>
        <p:txBody>
          <a:bodyPr wrap="square">
            <a:spAutoFit/>
          </a:bodyPr>
          <a:lstStyle/>
          <a:p>
            <a:pPr>
              <a:lnSpc>
                <a:spcPct val="150000"/>
              </a:lnSpc>
            </a:pPr>
            <a:r>
              <a:rPr lang="en-US" altLang="zh-TW" sz="1100" b="1"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 Revolutionary Wear-Resistant Coating That Protects Your Critical Equipment</a:t>
            </a:r>
            <a:endParaRPr lang="zh-TW" altLang="en-US" sz="1100" b="1"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120A2004-DA18-99F7-8B86-B61C5AC7DFF6}"/>
              </a:ext>
            </a:extLst>
          </p:cNvPr>
          <p:cNvSpPr txBox="1"/>
          <p:nvPr/>
        </p:nvSpPr>
        <p:spPr>
          <a:xfrm>
            <a:off x="541126" y="5257188"/>
            <a:ext cx="5760615"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Solving the Challenges Your Equipment Faces</a:t>
            </a:r>
            <a:endParaRPr lang="zh-TW" altLang="en-US" sz="1400" b="1" dirty="0">
              <a:latin typeface="微軟正黑體" panose="020B0604030504040204" pitchFamily="34" charset="-120"/>
              <a:ea typeface="微軟正黑體" panose="020B0604030504040204" pitchFamily="34" charset="-120"/>
            </a:endParaRPr>
          </a:p>
        </p:txBody>
      </p:sp>
      <p:pic>
        <p:nvPicPr>
          <p:cNvPr id="5" name="圖片 4" descr="一張含有 工廠, 建築, 街道, 人員 的圖片&#10;&#10;AI 產生的內容可能不正確。">
            <a:extLst>
              <a:ext uri="{FF2B5EF4-FFF2-40B4-BE49-F238E27FC236}">
                <a16:creationId xmlns:a16="http://schemas.microsoft.com/office/drawing/2014/main" id="{0438F69A-9F2F-CCFD-2AFE-D141E873EFB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41127" y="5718794"/>
            <a:ext cx="2773045" cy="1551631"/>
          </a:xfrm>
          <a:prstGeom prst="rect">
            <a:avLst/>
          </a:prstGeom>
        </p:spPr>
      </p:pic>
      <p:sp>
        <p:nvSpPr>
          <p:cNvPr id="6" name="矩形 5">
            <a:extLst>
              <a:ext uri="{FF2B5EF4-FFF2-40B4-BE49-F238E27FC236}">
                <a16:creationId xmlns:a16="http://schemas.microsoft.com/office/drawing/2014/main" id="{F3BE8031-8DCC-B0E6-0C8F-8F0C2E380500}"/>
              </a:ext>
            </a:extLst>
          </p:cNvPr>
          <p:cNvSpPr/>
          <p:nvPr/>
        </p:nvSpPr>
        <p:spPr>
          <a:xfrm>
            <a:off x="541125" y="5737263"/>
            <a:ext cx="2773044" cy="1533161"/>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BCB54645-933E-9D0A-5A9B-4C9B8A78D330}"/>
              </a:ext>
            </a:extLst>
          </p:cNvPr>
          <p:cNvSpPr txBox="1"/>
          <p:nvPr/>
        </p:nvSpPr>
        <p:spPr>
          <a:xfrm>
            <a:off x="940659" y="6278357"/>
            <a:ext cx="2198781" cy="799771"/>
          </a:xfrm>
          <a:prstGeom prst="rect">
            <a:avLst/>
          </a:prstGeom>
          <a:noFill/>
        </p:spPr>
        <p:txBody>
          <a:bodyPr wrap="square">
            <a:spAutoFit/>
          </a:bodyPr>
          <a:lstStyle/>
          <a:p>
            <a:pPr>
              <a:lnSpc>
                <a:spcPts val="1400"/>
              </a:lnSpc>
            </a:pPr>
            <a:r>
              <a:rPr lang="en-US" altLang="zh-TW" sz="1000" dirty="0">
                <a:solidFill>
                  <a:schemeClr val="bg1">
                    <a:lumMod val="95000"/>
                  </a:schemeClr>
                </a:solidFill>
                <a:latin typeface="微軟正黑體" panose="020B0604030504040204" pitchFamily="34" charset="-120"/>
                <a:ea typeface="微軟正黑體" panose="020B0604030504040204" pitchFamily="34" charset="-120"/>
              </a:rPr>
              <a:t>In steel and mining operations, particle impact can cause corner damage, outlet chipping, and pipe-wall perforation.</a:t>
            </a:r>
            <a:endParaRPr lang="zh-TW" altLang="en-US" sz="1000" dirty="0"/>
          </a:p>
        </p:txBody>
      </p:sp>
      <p:pic>
        <p:nvPicPr>
          <p:cNvPr id="9" name="圖片 8" descr="一張含有 天空, 戶外, 工業, 管線 的圖片&#10;&#10;AI 產生的內容可能不正確。">
            <a:extLst>
              <a:ext uri="{FF2B5EF4-FFF2-40B4-BE49-F238E27FC236}">
                <a16:creationId xmlns:a16="http://schemas.microsoft.com/office/drawing/2014/main" id="{248E4982-1564-2186-D85F-054CB7E0508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41124" y="7490143"/>
            <a:ext cx="2773043" cy="1533162"/>
          </a:xfrm>
          <a:prstGeom prst="rect">
            <a:avLst/>
          </a:prstGeom>
        </p:spPr>
      </p:pic>
      <p:pic>
        <p:nvPicPr>
          <p:cNvPr id="11" name="圖片 10" descr="一張含有 戶外, 天空, 車輛, 輪 的圖片&#10;&#10;AI 產生的內容可能不正確。">
            <a:extLst>
              <a:ext uri="{FF2B5EF4-FFF2-40B4-BE49-F238E27FC236}">
                <a16:creationId xmlns:a16="http://schemas.microsoft.com/office/drawing/2014/main" id="{01A19FC1-CD04-7530-5272-67CB3083BE7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527533" y="5718794"/>
            <a:ext cx="2773044" cy="1551631"/>
          </a:xfrm>
          <a:prstGeom prst="rect">
            <a:avLst/>
          </a:prstGeom>
        </p:spPr>
      </p:pic>
      <p:sp>
        <p:nvSpPr>
          <p:cNvPr id="12" name="矩形 11">
            <a:extLst>
              <a:ext uri="{FF2B5EF4-FFF2-40B4-BE49-F238E27FC236}">
                <a16:creationId xmlns:a16="http://schemas.microsoft.com/office/drawing/2014/main" id="{155E2FC8-8F17-FE99-9856-80771EBA51FF}"/>
              </a:ext>
            </a:extLst>
          </p:cNvPr>
          <p:cNvSpPr/>
          <p:nvPr/>
        </p:nvSpPr>
        <p:spPr>
          <a:xfrm>
            <a:off x="3535681" y="5718794"/>
            <a:ext cx="2773044" cy="155163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FFD81361-85A6-B4A5-E520-2FFBA7514454}"/>
              </a:ext>
            </a:extLst>
          </p:cNvPr>
          <p:cNvSpPr/>
          <p:nvPr/>
        </p:nvSpPr>
        <p:spPr>
          <a:xfrm>
            <a:off x="541124" y="7496564"/>
            <a:ext cx="2773044" cy="1533161"/>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天空, 支架, 戶外, 起重機 的圖片&#10;&#10;AI 產生的內容可能不正確。">
            <a:extLst>
              <a:ext uri="{FF2B5EF4-FFF2-40B4-BE49-F238E27FC236}">
                <a16:creationId xmlns:a16="http://schemas.microsoft.com/office/drawing/2014/main" id="{96277F89-A986-35F3-5171-C5EC2E500AFE}"/>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543830" y="7496563"/>
            <a:ext cx="2764895" cy="1533162"/>
          </a:xfrm>
          <a:prstGeom prst="rect">
            <a:avLst/>
          </a:prstGeom>
        </p:spPr>
      </p:pic>
      <p:sp>
        <p:nvSpPr>
          <p:cNvPr id="18" name="矩形 17">
            <a:extLst>
              <a:ext uri="{FF2B5EF4-FFF2-40B4-BE49-F238E27FC236}">
                <a16:creationId xmlns:a16="http://schemas.microsoft.com/office/drawing/2014/main" id="{6E15C31E-C2B8-2BED-52B5-BDE880C05FDC}"/>
              </a:ext>
            </a:extLst>
          </p:cNvPr>
          <p:cNvSpPr/>
          <p:nvPr/>
        </p:nvSpPr>
        <p:spPr>
          <a:xfrm>
            <a:off x="3543299" y="7496563"/>
            <a:ext cx="2773044" cy="155163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形 20" descr="生氣的臉 (實心填滿) 以實心填滿">
            <a:extLst>
              <a:ext uri="{FF2B5EF4-FFF2-40B4-BE49-F238E27FC236}">
                <a16:creationId xmlns:a16="http://schemas.microsoft.com/office/drawing/2014/main" id="{C85F5421-6E94-D5E0-34FD-75713D2128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83645" y="5943849"/>
            <a:ext cx="288000" cy="288000"/>
          </a:xfrm>
          <a:prstGeom prst="rect">
            <a:avLst/>
          </a:prstGeom>
        </p:spPr>
      </p:pic>
      <p:pic>
        <p:nvPicPr>
          <p:cNvPr id="3" name="圖形 2" descr="徽章 (記號1) 以實心填滿">
            <a:extLst>
              <a:ext uri="{FF2B5EF4-FFF2-40B4-BE49-F238E27FC236}">
                <a16:creationId xmlns:a16="http://schemas.microsoft.com/office/drawing/2014/main" id="{F27ED043-9F6A-F747-6770-F23460B340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550" y="4208171"/>
            <a:ext cx="180000" cy="180000"/>
          </a:xfrm>
          <a:prstGeom prst="rect">
            <a:avLst/>
          </a:prstGeom>
        </p:spPr>
      </p:pic>
      <p:sp>
        <p:nvSpPr>
          <p:cNvPr id="4" name="文字方塊 3">
            <a:extLst>
              <a:ext uri="{FF2B5EF4-FFF2-40B4-BE49-F238E27FC236}">
                <a16:creationId xmlns:a16="http://schemas.microsoft.com/office/drawing/2014/main" id="{C9A6328F-1647-65E3-61E2-1882561263F2}"/>
              </a:ext>
            </a:extLst>
          </p:cNvPr>
          <p:cNvSpPr txBox="1"/>
          <p:nvPr/>
        </p:nvSpPr>
        <p:spPr>
          <a:xfrm>
            <a:off x="817390" y="4119431"/>
            <a:ext cx="5946076" cy="315151"/>
          </a:xfrm>
          <a:prstGeom prst="rect">
            <a:avLst/>
          </a:prstGeom>
          <a:noFill/>
        </p:spPr>
        <p:txBody>
          <a:bodyPr wrap="square">
            <a:spAutoFit/>
          </a:bodyPr>
          <a:lstStyle/>
          <a:p>
            <a:pPr>
              <a:lnSpc>
                <a:spcPct val="150000"/>
              </a:lnSpc>
            </a:pPr>
            <a:r>
              <a:rPr lang="en-US" altLang="zh-TW" sz="1100" b="1"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 Preventive Coating Applied During New Equipment Installation or Major Overhaul</a:t>
            </a:r>
            <a:endParaRPr lang="zh-TW" altLang="en-US" sz="1100" b="1"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 name="圖形 9" descr="生氣的臉 (實心填滿) 以實心填滿">
            <a:extLst>
              <a:ext uri="{FF2B5EF4-FFF2-40B4-BE49-F238E27FC236}">
                <a16:creationId xmlns:a16="http://schemas.microsoft.com/office/drawing/2014/main" id="{D84EB2B2-E5CC-20FC-F371-0965F3D2BB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0055" y="5943849"/>
            <a:ext cx="288000" cy="288000"/>
          </a:xfrm>
          <a:prstGeom prst="rect">
            <a:avLst/>
          </a:prstGeom>
        </p:spPr>
      </p:pic>
      <p:pic>
        <p:nvPicPr>
          <p:cNvPr id="20" name="圖形 19" descr="生氣的臉 (實心填滿) 以實心填滿">
            <a:extLst>
              <a:ext uri="{FF2B5EF4-FFF2-40B4-BE49-F238E27FC236}">
                <a16:creationId xmlns:a16="http://schemas.microsoft.com/office/drawing/2014/main" id="{7DA7BA23-E577-ED3A-5FD9-CF521AE6B7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83645" y="7717552"/>
            <a:ext cx="288000" cy="288000"/>
          </a:xfrm>
          <a:prstGeom prst="rect">
            <a:avLst/>
          </a:prstGeom>
        </p:spPr>
      </p:pic>
      <p:pic>
        <p:nvPicPr>
          <p:cNvPr id="26" name="圖形 25" descr="生氣的臉 (實心填滿) 以實心填滿">
            <a:extLst>
              <a:ext uri="{FF2B5EF4-FFF2-40B4-BE49-F238E27FC236}">
                <a16:creationId xmlns:a16="http://schemas.microsoft.com/office/drawing/2014/main" id="{FD686656-FE61-A0B7-7960-E433E865BD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0055" y="7718817"/>
            <a:ext cx="288000" cy="288000"/>
          </a:xfrm>
          <a:prstGeom prst="rect">
            <a:avLst/>
          </a:prstGeom>
        </p:spPr>
      </p:pic>
      <p:sp>
        <p:nvSpPr>
          <p:cNvPr id="40" name="文字方塊 39">
            <a:extLst>
              <a:ext uri="{FF2B5EF4-FFF2-40B4-BE49-F238E27FC236}">
                <a16:creationId xmlns:a16="http://schemas.microsoft.com/office/drawing/2014/main" id="{9E5706F7-ADF7-F392-9830-0C693AF89E34}"/>
              </a:ext>
            </a:extLst>
          </p:cNvPr>
          <p:cNvSpPr txBox="1"/>
          <p:nvPr/>
        </p:nvSpPr>
        <p:spPr>
          <a:xfrm>
            <a:off x="541127" y="1940730"/>
            <a:ext cx="5759450" cy="1072025"/>
          </a:xfrm>
          <a:prstGeom prst="rect">
            <a:avLst/>
          </a:prstGeom>
          <a:noFill/>
        </p:spPr>
        <p:txBody>
          <a:bodyPr wrap="square">
            <a:spAutoFit/>
          </a:bodyPr>
          <a:lstStyle/>
          <a:p>
            <a:pPr>
              <a:lnSpc>
                <a:spcPts val="4000"/>
              </a:lnSpc>
            </a:pPr>
            <a:r>
              <a:rPr lang="en-US" altLang="zh-TW" sz="2800" b="1" dirty="0">
                <a:solidFill>
                  <a:schemeClr val="bg1"/>
                </a:solidFill>
                <a:latin typeface="微軟正黑體" panose="020B0604030504040204" pitchFamily="34" charset="-120"/>
                <a:ea typeface="微軟正黑體" panose="020B0604030504040204" pitchFamily="34" charset="-120"/>
              </a:rPr>
              <a:t>CarbDurax™</a:t>
            </a:r>
            <a:r>
              <a:rPr lang="en-US" altLang="zh-TW" sz="2400" b="1" dirty="0">
                <a:solidFill>
                  <a:schemeClr val="bg1"/>
                </a:solidFill>
                <a:latin typeface="微軟正黑體" panose="020B0604030504040204" pitchFamily="34" charset="-120"/>
                <a:ea typeface="微軟正黑體" panose="020B0604030504040204" pitchFamily="34" charset="-120"/>
              </a:rPr>
              <a:t> Carbon Fiber Proactive Wear-Resistant Coating Series</a:t>
            </a:r>
            <a:endParaRPr lang="zh-TW" altLang="en-US" sz="2400" dirty="0">
              <a:solidFill>
                <a:schemeClr val="bg1"/>
              </a:solidFill>
            </a:endParaRPr>
          </a:p>
        </p:txBody>
      </p:sp>
      <p:sp>
        <p:nvSpPr>
          <p:cNvPr id="13" name="文字方塊 12">
            <a:extLst>
              <a:ext uri="{FF2B5EF4-FFF2-40B4-BE49-F238E27FC236}">
                <a16:creationId xmlns:a16="http://schemas.microsoft.com/office/drawing/2014/main" id="{332047C3-D7BB-15A6-F83F-6D0D6FF90242}"/>
              </a:ext>
            </a:extLst>
          </p:cNvPr>
          <p:cNvSpPr txBox="1"/>
          <p:nvPr/>
        </p:nvSpPr>
        <p:spPr>
          <a:xfrm>
            <a:off x="3958664" y="6278357"/>
            <a:ext cx="2198781" cy="979307"/>
          </a:xfrm>
          <a:prstGeom prst="rect">
            <a:avLst/>
          </a:prstGeom>
          <a:noFill/>
        </p:spPr>
        <p:txBody>
          <a:bodyPr wrap="square">
            <a:spAutoFit/>
          </a:bodyPr>
          <a:lstStyle/>
          <a:p>
            <a:pPr>
              <a:lnSpc>
                <a:spcPts val="1400"/>
              </a:lnSpc>
            </a:pPr>
            <a:r>
              <a:rPr lang="en-US" altLang="zh-TW" sz="1000" dirty="0">
                <a:solidFill>
                  <a:schemeClr val="bg1">
                    <a:lumMod val="95000"/>
                  </a:schemeClr>
                </a:solidFill>
                <a:latin typeface="微軟正黑體" panose="020B0604030504040204" pitchFamily="34" charset="-120"/>
                <a:ea typeface="微軟正黑體" panose="020B0604030504040204" pitchFamily="34" charset="-120"/>
              </a:rPr>
              <a:t>In metal and cement processing, fine-powder friction and thermal expansion can lead to wall thinning, delamination, and abrasion.</a:t>
            </a:r>
            <a:endParaRPr lang="zh-TW" altLang="en-US" sz="1000" dirty="0"/>
          </a:p>
        </p:txBody>
      </p:sp>
      <p:sp>
        <p:nvSpPr>
          <p:cNvPr id="15" name="文字方塊 14">
            <a:extLst>
              <a:ext uri="{FF2B5EF4-FFF2-40B4-BE49-F238E27FC236}">
                <a16:creationId xmlns:a16="http://schemas.microsoft.com/office/drawing/2014/main" id="{3E24A80C-B68B-F11F-32E2-ABD969ADFC21}"/>
              </a:ext>
            </a:extLst>
          </p:cNvPr>
          <p:cNvSpPr txBox="1"/>
          <p:nvPr/>
        </p:nvSpPr>
        <p:spPr>
          <a:xfrm>
            <a:off x="940659" y="8023999"/>
            <a:ext cx="2198781" cy="799771"/>
          </a:xfrm>
          <a:prstGeom prst="rect">
            <a:avLst/>
          </a:prstGeom>
          <a:noFill/>
        </p:spPr>
        <p:txBody>
          <a:bodyPr wrap="square">
            <a:spAutoFit/>
          </a:bodyPr>
          <a:lstStyle/>
          <a:p>
            <a:pPr>
              <a:lnSpc>
                <a:spcPts val="1400"/>
              </a:lnSpc>
            </a:pPr>
            <a:r>
              <a:rPr lang="en-US" altLang="zh-TW" sz="1000" dirty="0">
                <a:solidFill>
                  <a:schemeClr val="bg1">
                    <a:lumMod val="95000"/>
                  </a:schemeClr>
                </a:solidFill>
                <a:latin typeface="微軟正黑體" panose="020B0604030504040204" pitchFamily="34" charset="-120"/>
                <a:ea typeface="微軟正黑體" panose="020B0604030504040204" pitchFamily="34" charset="-120"/>
              </a:rPr>
              <a:t>In petrochemical systems, high-speed gas–solid flow can cause severe elbow wear and require frequent repairs.</a:t>
            </a:r>
            <a:endParaRPr lang="zh-TW" altLang="en-US" sz="1000" dirty="0"/>
          </a:p>
        </p:txBody>
      </p:sp>
      <p:sp>
        <p:nvSpPr>
          <p:cNvPr id="19" name="文字方塊 18">
            <a:extLst>
              <a:ext uri="{FF2B5EF4-FFF2-40B4-BE49-F238E27FC236}">
                <a16:creationId xmlns:a16="http://schemas.microsoft.com/office/drawing/2014/main" id="{E39BB24D-37E8-3DED-A179-68AC70E0E499}"/>
              </a:ext>
            </a:extLst>
          </p:cNvPr>
          <p:cNvSpPr txBox="1"/>
          <p:nvPr/>
        </p:nvSpPr>
        <p:spPr>
          <a:xfrm>
            <a:off x="3958664" y="8023999"/>
            <a:ext cx="2198781" cy="799771"/>
          </a:xfrm>
          <a:prstGeom prst="rect">
            <a:avLst/>
          </a:prstGeom>
          <a:noFill/>
        </p:spPr>
        <p:txBody>
          <a:bodyPr wrap="square">
            <a:spAutoFit/>
          </a:bodyPr>
          <a:lstStyle/>
          <a:p>
            <a:pPr>
              <a:lnSpc>
                <a:spcPts val="1400"/>
              </a:lnSpc>
            </a:pPr>
            <a:r>
              <a:rPr lang="en-US" altLang="zh-TW" sz="1000" dirty="0">
                <a:solidFill>
                  <a:schemeClr val="bg1">
                    <a:lumMod val="95000"/>
                  </a:schemeClr>
                </a:solidFill>
                <a:latin typeface="微軟正黑體" panose="020B0604030504040204" pitchFamily="34" charset="-120"/>
                <a:ea typeface="微軟正黑體" panose="020B0604030504040204" pitchFamily="34" charset="-120"/>
              </a:rPr>
              <a:t>In port handling and shipbuilding, material impact, metal scraping, and salt exposure can result in surface cracking and corrosion.</a:t>
            </a:r>
            <a:endParaRPr lang="zh-TW" altLang="en-US" sz="1000" dirty="0"/>
          </a:p>
        </p:txBody>
      </p:sp>
      <p:pic>
        <p:nvPicPr>
          <p:cNvPr id="22" name="圖片 21" descr="一張含有 文字, 眼瞼, 杯子 的圖片&#10;&#10;AI 產生的內容可能不正確。">
            <a:extLst>
              <a:ext uri="{FF2B5EF4-FFF2-40B4-BE49-F238E27FC236}">
                <a16:creationId xmlns:a16="http://schemas.microsoft.com/office/drawing/2014/main" id="{CAEB7D13-5446-E6B7-A1F3-41ECE89BCACA}"/>
              </a:ext>
            </a:extLst>
          </p:cNvPr>
          <p:cNvPicPr>
            <a:picLocks noChangeAspect="1"/>
          </p:cNvPicPr>
          <p:nvPr/>
        </p:nvPicPr>
        <p:blipFill>
          <a:blip r:embed="rId13"/>
          <a:srcRect r="11896"/>
          <a:stretch>
            <a:fillRect/>
          </a:stretch>
        </p:blipFill>
        <p:spPr>
          <a:xfrm>
            <a:off x="4410686" y="4308698"/>
            <a:ext cx="2369076" cy="1792626"/>
          </a:xfrm>
          <a:prstGeom prst="rect">
            <a:avLst/>
          </a:prstGeom>
        </p:spPr>
      </p:pic>
    </p:spTree>
    <p:extLst>
      <p:ext uri="{BB962C8B-B14F-4D97-AF65-F5344CB8AC3E}">
        <p14:creationId xmlns:p14="http://schemas.microsoft.com/office/powerpoint/2010/main" val="291003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D8B74-639A-4B99-4DAD-E71C816F90C0}"/>
            </a:ext>
          </a:extLst>
        </p:cNvPr>
        <p:cNvGrpSpPr/>
        <p:nvPr/>
      </p:nvGrpSpPr>
      <p:grpSpPr>
        <a:xfrm>
          <a:off x="0" y="0"/>
          <a:ext cx="0" cy="0"/>
          <a:chOff x="0" y="0"/>
          <a:chExt cx="0" cy="0"/>
        </a:xfrm>
      </p:grpSpPr>
      <p:sp>
        <p:nvSpPr>
          <p:cNvPr id="2" name="文字方塊 1">
            <a:extLst>
              <a:ext uri="{FF2B5EF4-FFF2-40B4-BE49-F238E27FC236}">
                <a16:creationId xmlns:a16="http://schemas.microsoft.com/office/drawing/2014/main" id="{15E8945F-49F1-1219-7834-F8B1BCB7C720}"/>
              </a:ext>
            </a:extLst>
          </p:cNvPr>
          <p:cNvSpPr txBox="1"/>
          <p:nvPr/>
        </p:nvSpPr>
        <p:spPr>
          <a:xfrm>
            <a:off x="549274" y="392430"/>
            <a:ext cx="5759450"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【Product Information】</a:t>
            </a:r>
            <a:endParaRPr lang="zh-TW" altLang="en-US" sz="1400" b="1"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BA703411-9CA2-AB3E-6C83-EA1A5BA7E33D}"/>
              </a:ext>
            </a:extLst>
          </p:cNvPr>
          <p:cNvSpPr txBox="1"/>
          <p:nvPr/>
        </p:nvSpPr>
        <p:spPr>
          <a:xfrm>
            <a:off x="549275" y="4212758"/>
            <a:ext cx="5759450" cy="987386"/>
          </a:xfrm>
          <a:prstGeom prst="rect">
            <a:avLst/>
          </a:prstGeom>
          <a:noFill/>
        </p:spPr>
        <p:txBody>
          <a:bodyPr wrap="square">
            <a:spAutoFit/>
          </a:bodyPr>
          <a:lstStyle/>
          <a:p>
            <a:pPr marL="171450" indent="-171450">
              <a:lnSpc>
                <a:spcPts val="1800"/>
              </a:lnSpc>
              <a:buFont typeface="Wingdings" panose="05000000000000000000" pitchFamily="2" charset="2"/>
              <a:buChar char="s"/>
            </a:pPr>
            <a:r>
              <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Recommended Usage</a:t>
            </a:r>
            <a:r>
              <a:rPr lang="zh-TW" altLang="en-US" sz="10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About 15.5 kg is needed for 1 m² at 1 cm thickness. Actual usage may vary based on substrate conditions.</a:t>
            </a:r>
          </a:p>
          <a:p>
            <a:pPr marL="171450" indent="-171450">
              <a:lnSpc>
                <a:spcPts val="1800"/>
              </a:lnSpc>
              <a:buFont typeface="Wingdings" panose="05000000000000000000" pitchFamily="2" charset="2"/>
              <a:buChar char="s"/>
            </a:pPr>
            <a:r>
              <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Storage</a:t>
            </a:r>
            <a:r>
              <a:rPr lang="zh-TW" altLang="en-US" sz="1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Store in a dry place away from corrosive gases. Shelf life: 6 months. No refrigeration needed.</a:t>
            </a:r>
            <a:endParaRPr lang="zh-TW" altLang="en-US"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graphicFrame>
        <p:nvGraphicFramePr>
          <p:cNvPr id="5" name="表格 4">
            <a:extLst>
              <a:ext uri="{FF2B5EF4-FFF2-40B4-BE49-F238E27FC236}">
                <a16:creationId xmlns:a16="http://schemas.microsoft.com/office/drawing/2014/main" id="{C3B4B088-B899-AC14-25C7-0B2F46CD8C5F}"/>
              </a:ext>
            </a:extLst>
          </p:cNvPr>
          <p:cNvGraphicFramePr>
            <a:graphicFrameLocks noGrp="1"/>
          </p:cNvGraphicFramePr>
          <p:nvPr>
            <p:extLst>
              <p:ext uri="{D42A27DB-BD31-4B8C-83A1-F6EECF244321}">
                <p14:modId xmlns:p14="http://schemas.microsoft.com/office/powerpoint/2010/main" val="965894108"/>
              </p:ext>
            </p:extLst>
          </p:nvPr>
        </p:nvGraphicFramePr>
        <p:xfrm>
          <a:off x="556894" y="2679430"/>
          <a:ext cx="5759449" cy="1399986"/>
        </p:xfrm>
        <a:graphic>
          <a:graphicData uri="http://schemas.openxmlformats.org/drawingml/2006/table">
            <a:tbl>
              <a:tblPr firstRow="1" bandRow="1">
                <a:tableStyleId>{9D7B26C5-4107-4FEC-AEDC-1716B250A1EF}</a:tableStyleId>
              </a:tblPr>
              <a:tblGrid>
                <a:gridCol w="1462406">
                  <a:extLst>
                    <a:ext uri="{9D8B030D-6E8A-4147-A177-3AD203B41FA5}">
                      <a16:colId xmlns:a16="http://schemas.microsoft.com/office/drawing/2014/main" val="3651142269"/>
                    </a:ext>
                  </a:extLst>
                </a:gridCol>
                <a:gridCol w="1897380">
                  <a:extLst>
                    <a:ext uri="{9D8B030D-6E8A-4147-A177-3AD203B41FA5}">
                      <a16:colId xmlns:a16="http://schemas.microsoft.com/office/drawing/2014/main" val="3347427604"/>
                    </a:ext>
                  </a:extLst>
                </a:gridCol>
                <a:gridCol w="2399663">
                  <a:extLst>
                    <a:ext uri="{9D8B030D-6E8A-4147-A177-3AD203B41FA5}">
                      <a16:colId xmlns:a16="http://schemas.microsoft.com/office/drawing/2014/main" val="482532422"/>
                    </a:ext>
                  </a:extLst>
                </a:gridCol>
              </a:tblGrid>
              <a:tr h="338375">
                <a:tc>
                  <a:txBody>
                    <a:bodyPr/>
                    <a:lstStyle/>
                    <a:p>
                      <a:pPr marL="0" algn="ctr" defTabSz="685800" rtl="0" eaLnBrk="1" latinLnBrk="0" hangingPunct="1">
                        <a:lnSpc>
                          <a:spcPts val="25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Category</a:t>
                      </a:r>
                      <a:endParaRPr lang="zh-TW" altLang="en-US"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endParaRPr>
                    </a:p>
                  </a:txBody>
                  <a:tcPr anchor="ctr">
                    <a:lnB w="12700" cap="flat" cmpd="sng" algn="ctr">
                      <a:solidFill>
                        <a:schemeClr val="bg2">
                          <a:lumMod val="90000"/>
                        </a:schemeClr>
                      </a:solidFill>
                      <a:prstDash val="solid"/>
                      <a:round/>
                      <a:headEnd type="none" w="med" len="med"/>
                      <a:tailEnd type="none" w="med" len="med"/>
                    </a:lnB>
                    <a:solidFill>
                      <a:schemeClr val="bg1">
                        <a:lumMod val="85000"/>
                      </a:schemeClr>
                    </a:solidFill>
                  </a:tcPr>
                </a:tc>
                <a:tc>
                  <a:txBody>
                    <a:bodyPr/>
                    <a:lstStyle/>
                    <a:p>
                      <a:pPr marL="0" algn="ctr" defTabSz="685800" rtl="0" eaLnBrk="1" latinLnBrk="0" hangingPunct="1">
                        <a:lnSpc>
                          <a:spcPts val="25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For Flat Surfaces</a:t>
                      </a:r>
                      <a:endParaRPr lang="zh-TW" altLang="en-US"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endParaRPr>
                    </a:p>
                  </a:txBody>
                  <a:tcPr anchor="ctr">
                    <a:lnB w="12700" cap="flat" cmpd="sng" algn="ctr">
                      <a:solidFill>
                        <a:schemeClr val="bg2">
                          <a:lumMod val="90000"/>
                        </a:schemeClr>
                      </a:solidFill>
                      <a:prstDash val="solid"/>
                      <a:round/>
                      <a:headEnd type="none" w="med" len="med"/>
                      <a:tailEnd type="none" w="med" len="med"/>
                    </a:lnB>
                    <a:solidFill>
                      <a:schemeClr val="bg1">
                        <a:lumMod val="85000"/>
                      </a:schemeClr>
                    </a:solidFill>
                  </a:tcPr>
                </a:tc>
                <a:tc>
                  <a:txBody>
                    <a:bodyPr/>
                    <a:lstStyle/>
                    <a:p>
                      <a:pPr marL="0" algn="ctr" defTabSz="685800" rtl="0" eaLnBrk="1" latinLnBrk="0" hangingPunct="1">
                        <a:lnSpc>
                          <a:spcPts val="25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For Non-Flat or Vertical Surfaces</a:t>
                      </a:r>
                      <a:endParaRPr lang="zh-TW" altLang="en-US"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endParaRPr>
                    </a:p>
                  </a:txBody>
                  <a:tcPr anchor="ctr">
                    <a:lnB w="12700" cap="flat" cmpd="sng" algn="ctr">
                      <a:solidFill>
                        <a:schemeClr val="bg2">
                          <a:lumMod val="9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6307858"/>
                  </a:ext>
                </a:extLst>
              </a:tr>
              <a:tr h="338375">
                <a:tc>
                  <a:txBody>
                    <a:bodyPr/>
                    <a:lstStyle/>
                    <a:p>
                      <a:pPr marL="0" algn="ctr" defTabSz="685800" rtl="0" eaLnBrk="1" latinLnBrk="0" hangingPunct="1">
                        <a:lnSpc>
                          <a:spcPct val="1500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Coarse Particles </a:t>
                      </a:r>
                    </a:p>
                    <a:p>
                      <a:pPr marL="0" algn="ctr" defTabSz="685800" rtl="0" eaLnBrk="1" latinLnBrk="0" hangingPunct="1">
                        <a:lnSpc>
                          <a:spcPct val="1500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(2–3 mm)</a:t>
                      </a:r>
                      <a:endParaRPr lang="zh-TW" altLang="en-US"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lnSpc>
                          <a:spcPts val="2500"/>
                        </a:lnSpc>
                        <a:buNone/>
                      </a:pPr>
                      <a:r>
                        <a:rPr lang="en-US" altLang="zh-TW" sz="1000" b="1" kern="100" dirty="0">
                          <a:solidFill>
                            <a:schemeClr val="tx1"/>
                          </a:solidFill>
                          <a:effectLst/>
                          <a:latin typeface="微軟正黑體" panose="020B0604030504040204" pitchFamily="34" charset="-120"/>
                          <a:ea typeface="微軟正黑體" panose="020B0604030504040204" pitchFamily="34" charset="-120"/>
                          <a:cs typeface="+mn-cs"/>
                        </a:rPr>
                        <a:t>CarbDurax™ F-FLOW G</a:t>
                      </a: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685800" rtl="0" eaLnBrk="1" latinLnBrk="0" hangingPunct="1">
                        <a:lnSpc>
                          <a:spcPts val="2500"/>
                        </a:lnSpc>
                        <a:buNone/>
                      </a:pPr>
                      <a:r>
                        <a:rPr lang="en-US" altLang="zh-TW" sz="1000" b="1" kern="100" dirty="0">
                          <a:solidFill>
                            <a:schemeClr val="tx1"/>
                          </a:solidFill>
                          <a:effectLst/>
                          <a:latin typeface="微軟正黑體" panose="020B0604030504040204" pitchFamily="34" charset="-120"/>
                          <a:ea typeface="微軟正黑體" panose="020B0604030504040204" pitchFamily="34" charset="-120"/>
                          <a:cs typeface="+mn-cs"/>
                        </a:rPr>
                        <a:t>CarbDurax™ V-FLEX G</a:t>
                      </a: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804958869"/>
                  </a:ext>
                </a:extLst>
              </a:tr>
              <a:tr h="338375">
                <a:tc>
                  <a:txBody>
                    <a:bodyPr/>
                    <a:lstStyle/>
                    <a:p>
                      <a:pPr marL="0" algn="ctr" defTabSz="685800" rtl="0" eaLnBrk="1" latinLnBrk="0" hangingPunct="1">
                        <a:lnSpc>
                          <a:spcPct val="1500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Fine Particles </a:t>
                      </a:r>
                    </a:p>
                    <a:p>
                      <a:pPr marL="0" algn="ctr" defTabSz="685800" rtl="0" eaLnBrk="1" latinLnBrk="0" hangingPunct="1">
                        <a:lnSpc>
                          <a:spcPct val="1500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(1–1.5 mm)</a:t>
                      </a:r>
                      <a:endParaRPr lang="zh-TW" altLang="en-US"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chemeClr val="bg2">
                          <a:lumMod val="90000"/>
                        </a:schemeClr>
                      </a:solidFill>
                      <a:prstDash val="solid"/>
                      <a:round/>
                      <a:headEnd type="none" w="med" len="med"/>
                      <a:tailEnd type="none" w="med" len="med"/>
                    </a:lnT>
                    <a:solidFill>
                      <a:schemeClr val="bg1">
                        <a:lumMod val="95000"/>
                      </a:schemeClr>
                    </a:solidFill>
                  </a:tcPr>
                </a:tc>
                <a:tc>
                  <a:txBody>
                    <a:bodyPr/>
                    <a:lstStyle/>
                    <a:p>
                      <a:pPr marL="0" algn="ctr" defTabSz="685800" rtl="0" eaLnBrk="1" latinLnBrk="0" hangingPunct="1">
                        <a:lnSpc>
                          <a:spcPts val="2500"/>
                        </a:lnSpc>
                        <a:buNone/>
                      </a:pPr>
                      <a:r>
                        <a:rPr lang="en-US" altLang="zh-TW" sz="1000" b="1" kern="100" dirty="0">
                          <a:solidFill>
                            <a:schemeClr val="tx1"/>
                          </a:solidFill>
                          <a:effectLst/>
                          <a:latin typeface="微軟正黑體" panose="020B0604030504040204" pitchFamily="34" charset="-120"/>
                          <a:ea typeface="微軟正黑體" panose="020B0604030504040204" pitchFamily="34" charset="-120"/>
                          <a:cs typeface="+mn-cs"/>
                        </a:rPr>
                        <a:t>CarbDurax™ F-FLOW M</a:t>
                      </a:r>
                    </a:p>
                  </a:txBody>
                  <a:tcPr anchor="ctr">
                    <a:lnT w="12700" cap="flat" cmpd="sng" algn="ctr">
                      <a:solidFill>
                        <a:schemeClr val="bg2">
                          <a:lumMod val="90000"/>
                        </a:schemeClr>
                      </a:solidFill>
                      <a:prstDash val="solid"/>
                      <a:round/>
                      <a:headEnd type="none" w="med" len="med"/>
                      <a:tailEnd type="none" w="med" len="med"/>
                    </a:lnT>
                  </a:tcPr>
                </a:tc>
                <a:tc>
                  <a:txBody>
                    <a:bodyPr/>
                    <a:lstStyle/>
                    <a:p>
                      <a:pPr marL="0" algn="ctr" defTabSz="685800" rtl="0" eaLnBrk="1" latinLnBrk="0" hangingPunct="1">
                        <a:lnSpc>
                          <a:spcPts val="2500"/>
                        </a:lnSpc>
                        <a:buNone/>
                      </a:pPr>
                      <a:r>
                        <a:rPr lang="en-US" altLang="zh-TW" sz="1000" b="1" kern="100" dirty="0">
                          <a:solidFill>
                            <a:schemeClr val="tx1"/>
                          </a:solidFill>
                          <a:effectLst/>
                          <a:latin typeface="微軟正黑體" panose="020B0604030504040204" pitchFamily="34" charset="-120"/>
                          <a:ea typeface="微軟正黑體" panose="020B0604030504040204" pitchFamily="34" charset="-120"/>
                          <a:cs typeface="+mn-cs"/>
                        </a:rPr>
                        <a:t>CarbDurax™ V-FLEX M</a:t>
                      </a:r>
                    </a:p>
                  </a:txBody>
                  <a:tcPr anchor="ctr">
                    <a:lnT w="127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4018942601"/>
                  </a:ext>
                </a:extLst>
              </a:tr>
            </a:tbl>
          </a:graphicData>
        </a:graphic>
      </p:graphicFrame>
      <p:sp>
        <p:nvSpPr>
          <p:cNvPr id="6" name="矩形 5">
            <a:extLst>
              <a:ext uri="{FF2B5EF4-FFF2-40B4-BE49-F238E27FC236}">
                <a16:creationId xmlns:a16="http://schemas.microsoft.com/office/drawing/2014/main" id="{039E6395-FB50-7A1E-F078-02E7D21DE1D5}"/>
              </a:ext>
            </a:extLst>
          </p:cNvPr>
          <p:cNvSpPr/>
          <p:nvPr/>
        </p:nvSpPr>
        <p:spPr>
          <a:xfrm>
            <a:off x="663849" y="5699174"/>
            <a:ext cx="2788285" cy="10679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6">
            <a:extLst>
              <a:ext uri="{FF2B5EF4-FFF2-40B4-BE49-F238E27FC236}">
                <a16:creationId xmlns:a16="http://schemas.microsoft.com/office/drawing/2014/main" id="{5498C81A-F092-FF3B-2FAE-0656407A69DF}"/>
              </a:ext>
            </a:extLst>
          </p:cNvPr>
          <p:cNvSpPr/>
          <p:nvPr/>
        </p:nvSpPr>
        <p:spPr>
          <a:xfrm>
            <a:off x="672463" y="5716832"/>
            <a:ext cx="2788284" cy="3518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F322501F-09B9-8A3C-2964-DBBEB6B081DE}"/>
              </a:ext>
            </a:extLst>
          </p:cNvPr>
          <p:cNvSpPr txBox="1"/>
          <p:nvPr/>
        </p:nvSpPr>
        <p:spPr>
          <a:xfrm>
            <a:off x="672464" y="5713074"/>
            <a:ext cx="2779144" cy="335413"/>
          </a:xfrm>
          <a:prstGeom prst="rect">
            <a:avLst/>
          </a:prstGeom>
          <a:noFill/>
        </p:spPr>
        <p:txBody>
          <a:bodyPr wrap="square">
            <a:spAutoFit/>
          </a:bodyPr>
          <a:lstStyle/>
          <a:p>
            <a:pPr>
              <a:lnSpc>
                <a:spcPct val="150000"/>
              </a:lnSpc>
            </a:pP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Carbon Fiber Reinforced Design</a:t>
            </a:r>
          </a:p>
        </p:txBody>
      </p:sp>
      <p:sp>
        <p:nvSpPr>
          <p:cNvPr id="9" name="文字方塊 8">
            <a:extLst>
              <a:ext uri="{FF2B5EF4-FFF2-40B4-BE49-F238E27FC236}">
                <a16:creationId xmlns:a16="http://schemas.microsoft.com/office/drawing/2014/main" id="{F8ED808A-6AEC-305E-B85F-54F7A9A09188}"/>
              </a:ext>
            </a:extLst>
          </p:cNvPr>
          <p:cNvSpPr txBox="1"/>
          <p:nvPr/>
        </p:nvSpPr>
        <p:spPr>
          <a:xfrm>
            <a:off x="672463" y="6115055"/>
            <a:ext cx="2763903" cy="480837"/>
          </a:xfrm>
          <a:prstGeom prst="rect">
            <a:avLst/>
          </a:prstGeom>
          <a:noFill/>
        </p:spPr>
        <p:txBody>
          <a:bodyPr wrap="square">
            <a:spAutoFit/>
          </a:bodyPr>
          <a:lstStyle/>
          <a:p>
            <a:pPr>
              <a:lnSpc>
                <a:spcPts val="1600"/>
              </a:lnSpc>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Carbon fiber boosts impact resistance and strength for longer-lasting protection.</a:t>
            </a:r>
            <a:endPar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10" name="矩形 9">
            <a:extLst>
              <a:ext uri="{FF2B5EF4-FFF2-40B4-BE49-F238E27FC236}">
                <a16:creationId xmlns:a16="http://schemas.microsoft.com/office/drawing/2014/main" id="{8F5D7774-3BA2-DC58-0B50-7A10E100894A}"/>
              </a:ext>
            </a:extLst>
          </p:cNvPr>
          <p:cNvSpPr/>
          <p:nvPr/>
        </p:nvSpPr>
        <p:spPr>
          <a:xfrm>
            <a:off x="3619778" y="5694204"/>
            <a:ext cx="2788285" cy="10679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50724AE3-26CB-AF39-64CE-D934FB6F4FB0}"/>
              </a:ext>
            </a:extLst>
          </p:cNvPr>
          <p:cNvSpPr/>
          <p:nvPr/>
        </p:nvSpPr>
        <p:spPr>
          <a:xfrm>
            <a:off x="3628392" y="5711862"/>
            <a:ext cx="2788284" cy="3518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F1384B45-321E-AE01-ED09-ADC7B3CE8841}"/>
              </a:ext>
            </a:extLst>
          </p:cNvPr>
          <p:cNvSpPr txBox="1"/>
          <p:nvPr/>
        </p:nvSpPr>
        <p:spPr>
          <a:xfrm>
            <a:off x="3628393" y="5708104"/>
            <a:ext cx="2779144" cy="335413"/>
          </a:xfrm>
          <a:prstGeom prst="rect">
            <a:avLst/>
          </a:prstGeom>
          <a:noFill/>
        </p:spPr>
        <p:txBody>
          <a:bodyPr wrap="square">
            <a:spAutoFit/>
          </a:bodyPr>
          <a:lstStyle/>
          <a:p>
            <a:pPr>
              <a:lnSpc>
                <a:spcPct val="150000"/>
              </a:lnSpc>
            </a:pP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Unmatched Wear Resistance</a:t>
            </a:r>
            <a:endPar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13" name="文字方塊 12">
            <a:extLst>
              <a:ext uri="{FF2B5EF4-FFF2-40B4-BE49-F238E27FC236}">
                <a16:creationId xmlns:a16="http://schemas.microsoft.com/office/drawing/2014/main" id="{68FE3B09-8804-E11E-BA3E-210F938E411D}"/>
              </a:ext>
            </a:extLst>
          </p:cNvPr>
          <p:cNvSpPr txBox="1"/>
          <p:nvPr/>
        </p:nvSpPr>
        <p:spPr>
          <a:xfrm>
            <a:off x="3628392" y="6110085"/>
            <a:ext cx="2763903" cy="615490"/>
          </a:xfrm>
          <a:prstGeom prst="rect">
            <a:avLst/>
          </a:prstGeom>
          <a:noFill/>
        </p:spPr>
        <p:txBody>
          <a:bodyPr wrap="square">
            <a:spAutoFit/>
          </a:bodyPr>
          <a:lstStyle/>
          <a:p>
            <a:pPr>
              <a:lnSpc>
                <a:spcPts val="1400"/>
              </a:lnSpc>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Provides superior protection against abrasion from solid materials and fine powders.</a:t>
            </a:r>
            <a:endPar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30" name="文字方塊 29">
            <a:extLst>
              <a:ext uri="{FF2B5EF4-FFF2-40B4-BE49-F238E27FC236}">
                <a16:creationId xmlns:a16="http://schemas.microsoft.com/office/drawing/2014/main" id="{D6DC1DB2-F19F-4EBB-F001-9707B3D9CDDA}"/>
              </a:ext>
            </a:extLst>
          </p:cNvPr>
          <p:cNvSpPr txBox="1"/>
          <p:nvPr/>
        </p:nvSpPr>
        <p:spPr>
          <a:xfrm>
            <a:off x="556894" y="5324630"/>
            <a:ext cx="5859782"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【Product Features】</a:t>
            </a:r>
            <a:endParaRPr lang="zh-TW" altLang="en-US" sz="1400" b="1" dirty="0">
              <a:latin typeface="微軟正黑體" panose="020B0604030504040204" pitchFamily="34" charset="-120"/>
              <a:ea typeface="微軟正黑體" panose="020B0604030504040204" pitchFamily="34" charset="-120"/>
            </a:endParaRPr>
          </a:p>
        </p:txBody>
      </p:sp>
      <p:sp>
        <p:nvSpPr>
          <p:cNvPr id="31" name="矩形 30">
            <a:extLst>
              <a:ext uri="{FF2B5EF4-FFF2-40B4-BE49-F238E27FC236}">
                <a16:creationId xmlns:a16="http://schemas.microsoft.com/office/drawing/2014/main" id="{C2716B9E-C8AA-22B0-369E-F4DE82A3754B}"/>
              </a:ext>
            </a:extLst>
          </p:cNvPr>
          <p:cNvSpPr/>
          <p:nvPr/>
        </p:nvSpPr>
        <p:spPr>
          <a:xfrm>
            <a:off x="-1" y="9255864"/>
            <a:ext cx="6858000" cy="648000"/>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FB0DECD0-E920-A21E-44F8-07DD61D50067}"/>
              </a:ext>
            </a:extLst>
          </p:cNvPr>
          <p:cNvSpPr/>
          <p:nvPr/>
        </p:nvSpPr>
        <p:spPr>
          <a:xfrm>
            <a:off x="441960" y="9508202"/>
            <a:ext cx="1501140" cy="246221"/>
          </a:xfrm>
          <a:prstGeom prst="rect">
            <a:avLst/>
          </a:prstGeom>
          <a:noFill/>
        </p:spPr>
        <p:txBody>
          <a:bodyPr wrap="square" lIns="91440" tIns="45720" rIns="91440" bIns="45720">
            <a:spAutoFit/>
          </a:bodyPr>
          <a:lstStyle/>
          <a:p>
            <a:pPr algn="r"/>
            <a:r>
              <a:rPr lang="en-US" altLang="zh-TW"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THERMOLYSIS</a:t>
            </a:r>
            <a:r>
              <a:rPr lang="zh-TW" altLang="en-US"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a:t>
            </a:r>
            <a:endParaRPr lang="zh-TW" altLang="en-US" sz="1000" cap="none" spc="180" dirty="0">
              <a:ln w="0"/>
              <a:solidFill>
                <a:schemeClr val="bg1"/>
              </a:solidFill>
              <a:latin typeface="Roboto" panose="02000000000000000000" pitchFamily="2" charset="0"/>
              <a:cs typeface="Roboto" panose="02000000000000000000" pitchFamily="2" charset="0"/>
            </a:endParaRPr>
          </a:p>
        </p:txBody>
      </p:sp>
      <p:sp>
        <p:nvSpPr>
          <p:cNvPr id="3" name="文字方塊 2">
            <a:extLst>
              <a:ext uri="{FF2B5EF4-FFF2-40B4-BE49-F238E27FC236}">
                <a16:creationId xmlns:a16="http://schemas.microsoft.com/office/drawing/2014/main" id="{1A067956-025C-CE48-E3DC-A15916906255}"/>
              </a:ext>
            </a:extLst>
          </p:cNvPr>
          <p:cNvSpPr txBox="1"/>
          <p:nvPr/>
        </p:nvSpPr>
        <p:spPr>
          <a:xfrm>
            <a:off x="549275" y="690616"/>
            <a:ext cx="5759450" cy="1912190"/>
          </a:xfrm>
          <a:prstGeom prst="rect">
            <a:avLst/>
          </a:prstGeom>
          <a:noFill/>
        </p:spPr>
        <p:txBody>
          <a:bodyPr wrap="square">
            <a:spAutoFit/>
          </a:bodyPr>
          <a:lstStyle/>
          <a:p>
            <a:pPr marL="171450" indent="-171450">
              <a:lnSpc>
                <a:spcPts val="1800"/>
              </a:lnSpc>
              <a:buFont typeface="Wingdings" panose="05000000000000000000" pitchFamily="2" charset="2"/>
              <a:buChar char="s"/>
            </a:pPr>
            <a:r>
              <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rPr>
              <a:t>Product Name</a:t>
            </a:r>
            <a:r>
              <a:rPr lang="zh-TW" altLang="en-US" sz="10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rPr>
              <a:t>CarbDurax™ Carbon Fiber Proactive Wear-Resistant Coating Series</a:t>
            </a:r>
          </a:p>
          <a:p>
            <a:pPr marL="171450" indent="-171450">
              <a:lnSpc>
                <a:spcPts val="1800"/>
              </a:lnSpc>
              <a:buFont typeface="Wingdings" panose="05000000000000000000" pitchFamily="2" charset="2"/>
              <a:buChar char="s"/>
            </a:pPr>
            <a:r>
              <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rPr>
              <a:t>Brand</a:t>
            </a:r>
            <a:r>
              <a:rPr lang="zh-TW" altLang="en-US" sz="10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THERMOLYSIS</a:t>
            </a:r>
          </a:p>
          <a:p>
            <a:pPr marL="171450" indent="-171450">
              <a:lnSpc>
                <a:spcPts val="1800"/>
              </a:lnSpc>
              <a:buFont typeface="Wingdings" panose="05000000000000000000" pitchFamily="2" charset="2"/>
              <a:buChar char="s"/>
            </a:pPr>
            <a:r>
              <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rPr>
              <a:t>Manufacturer</a:t>
            </a:r>
            <a:r>
              <a:rPr lang="zh-TW" altLang="en-US" sz="10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 THERMOLYSIS CO., Ltd.</a:t>
            </a:r>
            <a:endParaRPr lang="zh-TW" altLang="en-US" sz="10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171450" indent="-171450">
              <a:lnSpc>
                <a:spcPts val="1800"/>
              </a:lnSpc>
              <a:buFont typeface="Wingdings" panose="05000000000000000000" pitchFamily="2" charset="2"/>
              <a:buChar char="s"/>
            </a:pPr>
            <a:r>
              <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rPr>
              <a:t>Packaging</a:t>
            </a:r>
            <a:r>
              <a:rPr lang="zh-TW" altLang="en-US" sz="10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This product is offered in both large and small packages, each with two containers: Component A (epoxy resin) and Component B (hardener). Mix them according to the specified ratio before use.</a:t>
            </a:r>
          </a:p>
          <a:p>
            <a:pPr marL="171450" indent="-171450">
              <a:lnSpc>
                <a:spcPts val="1800"/>
              </a:lnSpc>
              <a:buFont typeface="Wingdings" panose="05000000000000000000" pitchFamily="2" charset="2"/>
              <a:buChar char="s"/>
            </a:pPr>
            <a:r>
              <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rPr>
              <a:t>Product Model</a:t>
            </a:r>
            <a:r>
              <a:rPr lang="zh-TW" altLang="en-US" sz="10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Choose the appropriate type based on the material’s particle size and whether the application surface is flat, uneven, or vertical.</a:t>
            </a:r>
          </a:p>
        </p:txBody>
      </p:sp>
      <p:sp>
        <p:nvSpPr>
          <p:cNvPr id="33" name="矩形 32">
            <a:extLst>
              <a:ext uri="{FF2B5EF4-FFF2-40B4-BE49-F238E27FC236}">
                <a16:creationId xmlns:a16="http://schemas.microsoft.com/office/drawing/2014/main" id="{44B161A8-4B0F-F81A-A896-BAEBC8F34226}"/>
              </a:ext>
            </a:extLst>
          </p:cNvPr>
          <p:cNvSpPr/>
          <p:nvPr/>
        </p:nvSpPr>
        <p:spPr>
          <a:xfrm>
            <a:off x="660271" y="6866856"/>
            <a:ext cx="2788285" cy="11135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矩形 33">
            <a:extLst>
              <a:ext uri="{FF2B5EF4-FFF2-40B4-BE49-F238E27FC236}">
                <a16:creationId xmlns:a16="http://schemas.microsoft.com/office/drawing/2014/main" id="{E9AB0E77-C618-7AC0-DBCA-23BD144DBC01}"/>
              </a:ext>
            </a:extLst>
          </p:cNvPr>
          <p:cNvSpPr/>
          <p:nvPr/>
        </p:nvSpPr>
        <p:spPr>
          <a:xfrm>
            <a:off x="668885" y="6855580"/>
            <a:ext cx="2788284" cy="3518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a:extLst>
              <a:ext uri="{FF2B5EF4-FFF2-40B4-BE49-F238E27FC236}">
                <a16:creationId xmlns:a16="http://schemas.microsoft.com/office/drawing/2014/main" id="{06BB131B-853A-4B19-0700-F6F375FF5ABD}"/>
              </a:ext>
            </a:extLst>
          </p:cNvPr>
          <p:cNvSpPr txBox="1"/>
          <p:nvPr/>
        </p:nvSpPr>
        <p:spPr>
          <a:xfrm>
            <a:off x="668886" y="6851822"/>
            <a:ext cx="3123842" cy="335413"/>
          </a:xfrm>
          <a:prstGeom prst="rect">
            <a:avLst/>
          </a:prstGeom>
          <a:noFill/>
        </p:spPr>
        <p:txBody>
          <a:bodyPr wrap="square">
            <a:spAutoFit/>
          </a:bodyPr>
          <a:lstStyle/>
          <a:p>
            <a:pPr>
              <a:lnSpc>
                <a:spcPct val="150000"/>
              </a:lnSpc>
            </a:pP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Multiple Options</a:t>
            </a:r>
          </a:p>
        </p:txBody>
      </p:sp>
      <p:sp>
        <p:nvSpPr>
          <p:cNvPr id="36" name="文字方塊 35">
            <a:extLst>
              <a:ext uri="{FF2B5EF4-FFF2-40B4-BE49-F238E27FC236}">
                <a16:creationId xmlns:a16="http://schemas.microsoft.com/office/drawing/2014/main" id="{87C32FEC-0768-18B0-7CA4-FF631AD8461B}"/>
              </a:ext>
            </a:extLst>
          </p:cNvPr>
          <p:cNvSpPr txBox="1"/>
          <p:nvPr/>
        </p:nvSpPr>
        <p:spPr>
          <a:xfrm>
            <a:off x="668885" y="7247707"/>
            <a:ext cx="2763903" cy="686022"/>
          </a:xfrm>
          <a:prstGeom prst="rect">
            <a:avLst/>
          </a:prstGeom>
          <a:noFill/>
        </p:spPr>
        <p:txBody>
          <a:bodyPr wrap="square">
            <a:spAutoFit/>
          </a:bodyPr>
          <a:lstStyle/>
          <a:p>
            <a:pPr>
              <a:lnSpc>
                <a:spcPts val="1600"/>
              </a:lnSpc>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F-FLOW provides high fluidity for flat surfaces, while V-FLEX works on vertical or curved areas without sagging.</a:t>
            </a:r>
            <a:endPar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37" name="矩形 36">
            <a:extLst>
              <a:ext uri="{FF2B5EF4-FFF2-40B4-BE49-F238E27FC236}">
                <a16:creationId xmlns:a16="http://schemas.microsoft.com/office/drawing/2014/main" id="{508F61E2-84DE-7532-2990-3071113C5E1F}"/>
              </a:ext>
            </a:extLst>
          </p:cNvPr>
          <p:cNvSpPr/>
          <p:nvPr/>
        </p:nvSpPr>
        <p:spPr>
          <a:xfrm>
            <a:off x="3616200" y="6867982"/>
            <a:ext cx="2788285" cy="11135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4E4099B2-089D-D652-2B47-8154E837AD42}"/>
              </a:ext>
            </a:extLst>
          </p:cNvPr>
          <p:cNvSpPr/>
          <p:nvPr/>
        </p:nvSpPr>
        <p:spPr>
          <a:xfrm>
            <a:off x="3624814" y="6868898"/>
            <a:ext cx="2788284" cy="3518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7FACDDEF-B108-15DF-5F4B-1BB567E6F2FB}"/>
              </a:ext>
            </a:extLst>
          </p:cNvPr>
          <p:cNvSpPr txBox="1"/>
          <p:nvPr/>
        </p:nvSpPr>
        <p:spPr>
          <a:xfrm>
            <a:off x="3624815" y="6865140"/>
            <a:ext cx="2779144" cy="335413"/>
          </a:xfrm>
          <a:prstGeom prst="rect">
            <a:avLst/>
          </a:prstGeom>
          <a:noFill/>
        </p:spPr>
        <p:txBody>
          <a:bodyPr wrap="square">
            <a:spAutoFit/>
          </a:bodyPr>
          <a:lstStyle/>
          <a:p>
            <a:pPr>
              <a:lnSpc>
                <a:spcPct val="150000"/>
              </a:lnSpc>
            </a:pP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Reduce Costs and Downtime</a:t>
            </a:r>
            <a:endPar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40" name="文字方塊 39">
            <a:extLst>
              <a:ext uri="{FF2B5EF4-FFF2-40B4-BE49-F238E27FC236}">
                <a16:creationId xmlns:a16="http://schemas.microsoft.com/office/drawing/2014/main" id="{494FB9BD-F446-5141-5708-27E1776315EC}"/>
              </a:ext>
            </a:extLst>
          </p:cNvPr>
          <p:cNvSpPr txBox="1"/>
          <p:nvPr/>
        </p:nvSpPr>
        <p:spPr>
          <a:xfrm>
            <a:off x="3624814" y="7261025"/>
            <a:ext cx="2763903" cy="615490"/>
          </a:xfrm>
          <a:prstGeom prst="rect">
            <a:avLst/>
          </a:prstGeom>
          <a:noFill/>
        </p:spPr>
        <p:txBody>
          <a:bodyPr wrap="square">
            <a:spAutoFit/>
          </a:bodyPr>
          <a:lstStyle/>
          <a:p>
            <a:pPr>
              <a:lnSpc>
                <a:spcPts val="1400"/>
              </a:lnSpc>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Preventive coating on high-wear areas extends pipe life and reduces unexpected repair costs and production interruptions.</a:t>
            </a:r>
            <a:endPar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41" name="矩形 40">
            <a:extLst>
              <a:ext uri="{FF2B5EF4-FFF2-40B4-BE49-F238E27FC236}">
                <a16:creationId xmlns:a16="http://schemas.microsoft.com/office/drawing/2014/main" id="{FD7A504C-FA71-DDFC-62CD-55957907192A}"/>
              </a:ext>
            </a:extLst>
          </p:cNvPr>
          <p:cNvSpPr/>
          <p:nvPr/>
        </p:nvSpPr>
        <p:spPr>
          <a:xfrm>
            <a:off x="666367" y="8079972"/>
            <a:ext cx="2788285" cy="10096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2" name="矩形 41">
            <a:extLst>
              <a:ext uri="{FF2B5EF4-FFF2-40B4-BE49-F238E27FC236}">
                <a16:creationId xmlns:a16="http://schemas.microsoft.com/office/drawing/2014/main" id="{E2D3D141-4054-61B4-49C0-A28BC6D30DA4}"/>
              </a:ext>
            </a:extLst>
          </p:cNvPr>
          <p:cNvSpPr/>
          <p:nvPr/>
        </p:nvSpPr>
        <p:spPr>
          <a:xfrm>
            <a:off x="674981" y="8068696"/>
            <a:ext cx="2788284" cy="3518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2666B475-97DF-A897-F2EF-84D12FC2890C}"/>
              </a:ext>
            </a:extLst>
          </p:cNvPr>
          <p:cNvSpPr txBox="1"/>
          <p:nvPr/>
        </p:nvSpPr>
        <p:spPr>
          <a:xfrm>
            <a:off x="674982" y="8064938"/>
            <a:ext cx="3123842" cy="335413"/>
          </a:xfrm>
          <a:prstGeom prst="rect">
            <a:avLst/>
          </a:prstGeom>
          <a:noFill/>
        </p:spPr>
        <p:txBody>
          <a:bodyPr wrap="square">
            <a:spAutoFit/>
          </a:bodyPr>
          <a:lstStyle/>
          <a:p>
            <a:pPr>
              <a:lnSpc>
                <a:spcPct val="150000"/>
              </a:lnSpc>
            </a:pP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Proven Performance</a:t>
            </a:r>
          </a:p>
        </p:txBody>
      </p:sp>
      <p:sp>
        <p:nvSpPr>
          <p:cNvPr id="44" name="文字方塊 43">
            <a:extLst>
              <a:ext uri="{FF2B5EF4-FFF2-40B4-BE49-F238E27FC236}">
                <a16:creationId xmlns:a16="http://schemas.microsoft.com/office/drawing/2014/main" id="{AF820908-1403-CA25-4CE2-4A69F4DD8215}"/>
              </a:ext>
            </a:extLst>
          </p:cNvPr>
          <p:cNvSpPr txBox="1"/>
          <p:nvPr/>
        </p:nvSpPr>
        <p:spPr>
          <a:xfrm>
            <a:off x="674980" y="8410285"/>
            <a:ext cx="2763903" cy="686022"/>
          </a:xfrm>
          <a:prstGeom prst="rect">
            <a:avLst/>
          </a:prstGeom>
          <a:noFill/>
        </p:spPr>
        <p:txBody>
          <a:bodyPr wrap="square">
            <a:spAutoFit/>
          </a:bodyPr>
          <a:lstStyle/>
          <a:p>
            <a:pPr>
              <a:lnSpc>
                <a:spcPts val="1600"/>
              </a:lnSpc>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Adopted by major steel manufacturers for slag and sinter transport lines, demonstrating excellent wear protection.</a:t>
            </a:r>
            <a:endPar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46" name="矩形 45">
            <a:extLst>
              <a:ext uri="{FF2B5EF4-FFF2-40B4-BE49-F238E27FC236}">
                <a16:creationId xmlns:a16="http://schemas.microsoft.com/office/drawing/2014/main" id="{A4D060A2-27BE-D2FA-B81A-FE4071F95C99}"/>
              </a:ext>
            </a:extLst>
          </p:cNvPr>
          <p:cNvSpPr/>
          <p:nvPr/>
        </p:nvSpPr>
        <p:spPr>
          <a:xfrm>
            <a:off x="3622296" y="8081098"/>
            <a:ext cx="2788285" cy="9982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CF35F4CC-AA7B-1109-DA95-7C82DB5C5345}"/>
              </a:ext>
            </a:extLst>
          </p:cNvPr>
          <p:cNvSpPr/>
          <p:nvPr/>
        </p:nvSpPr>
        <p:spPr>
          <a:xfrm>
            <a:off x="3630910" y="8082014"/>
            <a:ext cx="2788284" cy="35185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C3821EC0-52A0-E3BD-B92B-09810F788504}"/>
              </a:ext>
            </a:extLst>
          </p:cNvPr>
          <p:cNvSpPr txBox="1"/>
          <p:nvPr/>
        </p:nvSpPr>
        <p:spPr>
          <a:xfrm>
            <a:off x="3630911" y="8068096"/>
            <a:ext cx="2779144" cy="335413"/>
          </a:xfrm>
          <a:prstGeom prst="rect">
            <a:avLst/>
          </a:prstGeom>
          <a:noFill/>
        </p:spPr>
        <p:txBody>
          <a:bodyPr wrap="square">
            <a:spAutoFit/>
          </a:bodyPr>
          <a:lstStyle/>
          <a:p>
            <a:pPr>
              <a:lnSpc>
                <a:spcPct val="150000"/>
              </a:lnSpc>
            </a:pPr>
            <a:r>
              <a:rPr lang="en-US" altLang="zh-TW"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rPr>
              <a:t>Suitable for Multiple Industries</a:t>
            </a:r>
            <a:endPar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49" name="文字方塊 48">
            <a:extLst>
              <a:ext uri="{FF2B5EF4-FFF2-40B4-BE49-F238E27FC236}">
                <a16:creationId xmlns:a16="http://schemas.microsoft.com/office/drawing/2014/main" id="{C2B57CFD-154C-577A-B2D9-294AD6876DB9}"/>
              </a:ext>
            </a:extLst>
          </p:cNvPr>
          <p:cNvSpPr txBox="1"/>
          <p:nvPr/>
        </p:nvSpPr>
        <p:spPr>
          <a:xfrm>
            <a:off x="3630910" y="8461949"/>
            <a:ext cx="2763903" cy="615490"/>
          </a:xfrm>
          <a:prstGeom prst="rect">
            <a:avLst/>
          </a:prstGeom>
          <a:noFill/>
        </p:spPr>
        <p:txBody>
          <a:bodyPr wrap="square">
            <a:spAutoFit/>
          </a:bodyPr>
          <a:lstStyle/>
          <a:p>
            <a:pPr>
              <a:lnSpc>
                <a:spcPts val="1400"/>
              </a:lnSpc>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rPr>
              <a:t>Works in solid-material transport across steel, cement, mining, petrochemical, port, and shipbuilding sectors.</a:t>
            </a:r>
            <a:endPar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Tree>
    <p:extLst>
      <p:ext uri="{BB962C8B-B14F-4D97-AF65-F5344CB8AC3E}">
        <p14:creationId xmlns:p14="http://schemas.microsoft.com/office/powerpoint/2010/main" val="3795328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530C-F588-8A5A-0F08-6C135572A902}"/>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A10F50C9-8FD2-B50E-56AE-85F2191B1ACE}"/>
              </a:ext>
            </a:extLst>
          </p:cNvPr>
          <p:cNvSpPr/>
          <p:nvPr/>
        </p:nvSpPr>
        <p:spPr>
          <a:xfrm>
            <a:off x="-1" y="9255864"/>
            <a:ext cx="6858000" cy="648000"/>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B4674CE6-D65A-BBC0-4ABD-A4A5DFD77336}"/>
              </a:ext>
            </a:extLst>
          </p:cNvPr>
          <p:cNvSpPr/>
          <p:nvPr/>
        </p:nvSpPr>
        <p:spPr>
          <a:xfrm>
            <a:off x="4617720" y="9477722"/>
            <a:ext cx="1501140" cy="246221"/>
          </a:xfrm>
          <a:prstGeom prst="rect">
            <a:avLst/>
          </a:prstGeom>
          <a:noFill/>
        </p:spPr>
        <p:txBody>
          <a:bodyPr wrap="square" lIns="91440" tIns="45720" rIns="91440" bIns="45720">
            <a:spAutoFit/>
          </a:bodyPr>
          <a:lstStyle/>
          <a:p>
            <a:pPr algn="r"/>
            <a:r>
              <a:rPr lang="en-US" altLang="zh-TW"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THERMOLYSIS</a:t>
            </a:r>
            <a:r>
              <a:rPr lang="zh-TW" altLang="en-US"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a:t>
            </a:r>
            <a:endParaRPr lang="zh-TW" altLang="en-US" sz="1000" cap="none" spc="180" dirty="0">
              <a:ln w="0"/>
              <a:solidFill>
                <a:schemeClr val="bg1"/>
              </a:solidFill>
              <a:latin typeface="Roboto" panose="02000000000000000000" pitchFamily="2" charset="0"/>
              <a:cs typeface="Roboto" panose="02000000000000000000" pitchFamily="2" charset="0"/>
            </a:endParaRPr>
          </a:p>
        </p:txBody>
      </p:sp>
      <p:sp>
        <p:nvSpPr>
          <p:cNvPr id="7" name="文字方塊 6">
            <a:extLst>
              <a:ext uri="{FF2B5EF4-FFF2-40B4-BE49-F238E27FC236}">
                <a16:creationId xmlns:a16="http://schemas.microsoft.com/office/drawing/2014/main" id="{1C840EAD-AA3A-ACF9-8821-BB7EA21BD4E6}"/>
              </a:ext>
            </a:extLst>
          </p:cNvPr>
          <p:cNvSpPr txBox="1"/>
          <p:nvPr/>
        </p:nvSpPr>
        <p:spPr>
          <a:xfrm>
            <a:off x="549274" y="773430"/>
            <a:ext cx="5759450"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【Application Procedure】</a:t>
            </a:r>
            <a:endParaRPr lang="zh-TW" altLang="en-US" sz="1400" b="1" dirty="0">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8F9E2FB9-8F78-F81E-020E-F88FEE6C20CC}"/>
              </a:ext>
            </a:extLst>
          </p:cNvPr>
          <p:cNvSpPr txBox="1"/>
          <p:nvPr/>
        </p:nvSpPr>
        <p:spPr>
          <a:xfrm>
            <a:off x="549275" y="4076879"/>
            <a:ext cx="5759451" cy="1766702"/>
          </a:xfrm>
          <a:prstGeom prst="rect">
            <a:avLst/>
          </a:prstGeom>
          <a:noFill/>
        </p:spPr>
        <p:txBody>
          <a:bodyPr wrap="square">
            <a:spAutoFit/>
          </a:bodyPr>
          <a:lstStyle/>
          <a:p>
            <a:pPr marL="171450" indent="-171450">
              <a:lnSpc>
                <a:spcPct val="150000"/>
              </a:lnSpc>
              <a:buFont typeface="Wingdings" panose="05000000000000000000" pitchFamily="2" charset="2"/>
              <a:buChar char="s"/>
            </a:pP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rPr>
              <a:t>Notes</a:t>
            </a: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228600" indent="-228600">
              <a:lnSpc>
                <a:spcPts val="1400"/>
              </a:lnSpc>
              <a:buFont typeface="+mj-lt"/>
              <a:buAutoNum type="arabicPeriod"/>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rPr>
              <a:t>This product is intended as a preventive coating and is best applied during new installation or major maintenance to extend equipment life and reduce wear. For damage repair, it should only be used for small emergency patches, and performance will vary with site conditions.</a:t>
            </a:r>
          </a:p>
          <a:p>
            <a:pPr marL="228600" indent="-228600">
              <a:lnSpc>
                <a:spcPts val="1400"/>
              </a:lnSpc>
              <a:buFont typeface="+mj-lt"/>
              <a:buAutoNum type="arabicPeriod"/>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rPr>
              <a:t>Ensure good ventilation during application and avoid high-humidity or low-temperature conditions (recommended: 15–35°C, humidity below 85%).</a:t>
            </a:r>
          </a:p>
          <a:p>
            <a:pPr marL="228600" indent="-228600">
              <a:lnSpc>
                <a:spcPts val="1400"/>
              </a:lnSpc>
              <a:buFont typeface="+mj-lt"/>
              <a:buAutoNum type="arabicPeriod"/>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rPr>
              <a:t>Seal unused material and keep it away from moisture and direct sunlight.</a:t>
            </a:r>
          </a:p>
          <a:p>
            <a:pPr marL="228600" indent="-228600">
              <a:lnSpc>
                <a:spcPts val="1400"/>
              </a:lnSpc>
              <a:buFont typeface="+mj-lt"/>
              <a:buAutoNum type="arabicPeriod"/>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rPr>
              <a:t>Sedimentation in Component A is normal; stir thoroughly before use.</a:t>
            </a:r>
          </a:p>
          <a:p>
            <a:pPr marL="228600" indent="-228600">
              <a:lnSpc>
                <a:spcPts val="1400"/>
              </a:lnSpc>
              <a:buFont typeface="+mj-lt"/>
              <a:buAutoNum type="arabicPeriod"/>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rPr>
              <a:t>This is an industrial coating. Wear gloves, safety goggles, and a mask during application.</a:t>
            </a:r>
            <a:endParaRPr lang="zh-TW" altLang="en-US" sz="9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4" name="圖片 23">
            <a:extLst>
              <a:ext uri="{FF2B5EF4-FFF2-40B4-BE49-F238E27FC236}">
                <a16:creationId xmlns:a16="http://schemas.microsoft.com/office/drawing/2014/main" id="{FFE68EC5-6C54-E60A-A0AB-E0FD0856D43F}"/>
              </a:ext>
            </a:extLst>
          </p:cNvPr>
          <p:cNvPicPr>
            <a:picLocks noChangeAspect="1"/>
          </p:cNvPicPr>
          <p:nvPr/>
        </p:nvPicPr>
        <p:blipFill>
          <a:blip r:embed="rId2"/>
          <a:srcRect/>
          <a:stretch/>
        </p:blipFill>
        <p:spPr>
          <a:xfrm>
            <a:off x="549275" y="1154915"/>
            <a:ext cx="1261109" cy="1261109"/>
          </a:xfrm>
          <a:prstGeom prst="rect">
            <a:avLst/>
          </a:prstGeom>
        </p:spPr>
      </p:pic>
      <p:sp>
        <p:nvSpPr>
          <p:cNvPr id="25" name="文字方塊 24">
            <a:extLst>
              <a:ext uri="{FF2B5EF4-FFF2-40B4-BE49-F238E27FC236}">
                <a16:creationId xmlns:a16="http://schemas.microsoft.com/office/drawing/2014/main" id="{F3C21EEE-2498-85C1-1B16-06D88B90E92D}"/>
              </a:ext>
            </a:extLst>
          </p:cNvPr>
          <p:cNvSpPr txBox="1"/>
          <p:nvPr/>
        </p:nvSpPr>
        <p:spPr>
          <a:xfrm>
            <a:off x="688090" y="1380172"/>
            <a:ext cx="983478" cy="923330"/>
          </a:xfrm>
          <a:prstGeom prst="rect">
            <a:avLst/>
          </a:prstGeom>
          <a:noFill/>
        </p:spPr>
        <p:txBody>
          <a:bodyPr wrap="square">
            <a:spAutoFit/>
          </a:bodyPr>
          <a:lstStyle/>
          <a:p>
            <a:pPr algn="ctr"/>
            <a:r>
              <a:rPr lang="en-US" altLang="zh-TW" sz="5400" b="1" dirty="0">
                <a:solidFill>
                  <a:srgbClr val="FFFFFF">
                    <a:alpha val="70000"/>
                  </a:srgbClr>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sym typeface="Wingdings" panose="05000000000000000000" pitchFamily="2" charset="2"/>
              </a:rPr>
              <a:t>01</a:t>
            </a:r>
            <a:endParaRPr lang="zh-TW" altLang="en-US" sz="5400" b="1" dirty="0">
              <a:solidFill>
                <a:srgbClr val="FFFFFF">
                  <a:alpha val="70000"/>
                </a:srgbClr>
              </a:solidFill>
              <a:effectLst>
                <a:outerShdw blurRad="38100" dist="38100" dir="2700000" algn="tl">
                  <a:srgbClr val="000000">
                    <a:alpha val="43137"/>
                  </a:srgbClr>
                </a:outerShdw>
              </a:effectLst>
              <a:latin typeface="ADLaM Display" panose="02010000000000000000" pitchFamily="2" charset="0"/>
              <a:cs typeface="ADLaM Display" panose="02010000000000000000" pitchFamily="2" charset="0"/>
            </a:endParaRPr>
          </a:p>
        </p:txBody>
      </p:sp>
      <p:pic>
        <p:nvPicPr>
          <p:cNvPr id="27" name="圖片 26">
            <a:extLst>
              <a:ext uri="{FF2B5EF4-FFF2-40B4-BE49-F238E27FC236}">
                <a16:creationId xmlns:a16="http://schemas.microsoft.com/office/drawing/2014/main" id="{A6434979-6EC9-2603-6AA3-761EC8294AF7}"/>
              </a:ext>
            </a:extLst>
          </p:cNvPr>
          <p:cNvPicPr>
            <a:picLocks noChangeAspect="1"/>
          </p:cNvPicPr>
          <p:nvPr/>
        </p:nvPicPr>
        <p:blipFill>
          <a:blip r:embed="rId3"/>
          <a:srcRect/>
          <a:stretch/>
        </p:blipFill>
        <p:spPr>
          <a:xfrm>
            <a:off x="3429000" y="1162818"/>
            <a:ext cx="1261109" cy="1261109"/>
          </a:xfrm>
          <a:prstGeom prst="rect">
            <a:avLst/>
          </a:prstGeom>
        </p:spPr>
      </p:pic>
      <p:sp>
        <p:nvSpPr>
          <p:cNvPr id="28" name="文字方塊 27">
            <a:extLst>
              <a:ext uri="{FF2B5EF4-FFF2-40B4-BE49-F238E27FC236}">
                <a16:creationId xmlns:a16="http://schemas.microsoft.com/office/drawing/2014/main" id="{790D47B9-C9F9-534D-916D-9A96E843E833}"/>
              </a:ext>
            </a:extLst>
          </p:cNvPr>
          <p:cNvSpPr txBox="1"/>
          <p:nvPr/>
        </p:nvSpPr>
        <p:spPr>
          <a:xfrm>
            <a:off x="4756404" y="1165521"/>
            <a:ext cx="1552320" cy="230832"/>
          </a:xfrm>
          <a:prstGeom prst="rect">
            <a:avLst/>
          </a:prstGeom>
          <a:noFill/>
        </p:spPr>
        <p:txBody>
          <a:bodyPr wrap="square">
            <a:spAutoFit/>
          </a:bodyPr>
          <a:lstStyle/>
          <a:p>
            <a:r>
              <a:rPr lang="en-US" altLang="zh-TW" sz="900" b="1" u="sng"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02. Mixing</a:t>
            </a:r>
            <a:endParaRPr lang="zh-TW" altLang="en-US" sz="900" b="1" u="sng"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9" name="文字方塊 28">
            <a:extLst>
              <a:ext uri="{FF2B5EF4-FFF2-40B4-BE49-F238E27FC236}">
                <a16:creationId xmlns:a16="http://schemas.microsoft.com/office/drawing/2014/main" id="{B16F411F-2295-27C9-6093-B4F673BE92BC}"/>
              </a:ext>
            </a:extLst>
          </p:cNvPr>
          <p:cNvSpPr txBox="1"/>
          <p:nvPr/>
        </p:nvSpPr>
        <p:spPr>
          <a:xfrm>
            <a:off x="4756404" y="1442661"/>
            <a:ext cx="1833372" cy="1003673"/>
          </a:xfrm>
          <a:prstGeom prst="rect">
            <a:avLst/>
          </a:prstGeom>
          <a:noFill/>
        </p:spPr>
        <p:txBody>
          <a:bodyPr wrap="square">
            <a:spAutoFit/>
          </a:bodyPr>
          <a:lstStyle/>
          <a:p>
            <a:pPr>
              <a:lnSpc>
                <a:spcPts val="1200"/>
              </a:lnSpc>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Add Component B into Component A and mix thoroughly until the carbon fibers are uniformly dispersed throughout the resin, ensuring optimal performance.</a:t>
            </a:r>
          </a:p>
        </p:txBody>
      </p:sp>
      <p:sp>
        <p:nvSpPr>
          <p:cNvPr id="30" name="文字方塊 29">
            <a:extLst>
              <a:ext uri="{FF2B5EF4-FFF2-40B4-BE49-F238E27FC236}">
                <a16:creationId xmlns:a16="http://schemas.microsoft.com/office/drawing/2014/main" id="{63CDF9ED-0E89-AB8C-FDF6-6018D023C51C}"/>
              </a:ext>
            </a:extLst>
          </p:cNvPr>
          <p:cNvSpPr txBox="1"/>
          <p:nvPr/>
        </p:nvSpPr>
        <p:spPr>
          <a:xfrm>
            <a:off x="3495295" y="1384968"/>
            <a:ext cx="1122425" cy="923330"/>
          </a:xfrm>
          <a:prstGeom prst="rect">
            <a:avLst/>
          </a:prstGeom>
          <a:noFill/>
        </p:spPr>
        <p:txBody>
          <a:bodyPr wrap="square">
            <a:spAutoFit/>
          </a:bodyPr>
          <a:lstStyle/>
          <a:p>
            <a:pPr algn="ctr"/>
            <a:r>
              <a:rPr lang="en-US" altLang="zh-TW" sz="5400" b="1" dirty="0">
                <a:solidFill>
                  <a:srgbClr val="FFFFFF">
                    <a:alpha val="70000"/>
                  </a:srgbClr>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sym typeface="Wingdings" panose="05000000000000000000" pitchFamily="2" charset="2"/>
              </a:rPr>
              <a:t>02</a:t>
            </a:r>
            <a:endParaRPr lang="zh-TW" altLang="en-US" sz="5400" b="1" dirty="0">
              <a:solidFill>
                <a:srgbClr val="FFFFFF">
                  <a:alpha val="70000"/>
                </a:srgbClr>
              </a:solidFill>
              <a:effectLst>
                <a:outerShdw blurRad="38100" dist="38100" dir="2700000" algn="tl">
                  <a:srgbClr val="000000">
                    <a:alpha val="43137"/>
                  </a:srgbClr>
                </a:outerShdw>
              </a:effectLst>
              <a:latin typeface="ADLaM Display" panose="02010000000000000000" pitchFamily="2" charset="0"/>
              <a:cs typeface="ADLaM Display" panose="02010000000000000000" pitchFamily="2" charset="0"/>
            </a:endParaRPr>
          </a:p>
        </p:txBody>
      </p:sp>
      <p:sp>
        <p:nvSpPr>
          <p:cNvPr id="31" name="文字方塊 30">
            <a:extLst>
              <a:ext uri="{FF2B5EF4-FFF2-40B4-BE49-F238E27FC236}">
                <a16:creationId xmlns:a16="http://schemas.microsoft.com/office/drawing/2014/main" id="{67BAC939-B1DA-C77F-B135-6DE26BA2926D}"/>
              </a:ext>
            </a:extLst>
          </p:cNvPr>
          <p:cNvSpPr txBox="1"/>
          <p:nvPr/>
        </p:nvSpPr>
        <p:spPr>
          <a:xfrm>
            <a:off x="1876680" y="1179231"/>
            <a:ext cx="1552320" cy="230832"/>
          </a:xfrm>
          <a:prstGeom prst="rect">
            <a:avLst/>
          </a:prstGeom>
          <a:noFill/>
        </p:spPr>
        <p:txBody>
          <a:bodyPr wrap="square">
            <a:spAutoFit/>
          </a:bodyPr>
          <a:lstStyle/>
          <a:p>
            <a:r>
              <a:rPr lang="en-US" altLang="zh-TW" sz="900" b="1" u="sng"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01. Surface Preparation</a:t>
            </a:r>
            <a:endParaRPr lang="zh-TW" altLang="en-US" sz="900" b="1" u="sng"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32" name="文字方塊 31">
            <a:extLst>
              <a:ext uri="{FF2B5EF4-FFF2-40B4-BE49-F238E27FC236}">
                <a16:creationId xmlns:a16="http://schemas.microsoft.com/office/drawing/2014/main" id="{93B1CFCE-F9BD-F2F9-712A-5C359C94ECB4}"/>
              </a:ext>
            </a:extLst>
          </p:cNvPr>
          <p:cNvSpPr txBox="1"/>
          <p:nvPr/>
        </p:nvSpPr>
        <p:spPr>
          <a:xfrm>
            <a:off x="1876680" y="1456371"/>
            <a:ext cx="1552320" cy="849784"/>
          </a:xfrm>
          <a:prstGeom prst="rect">
            <a:avLst/>
          </a:prstGeom>
          <a:noFill/>
        </p:spPr>
        <p:txBody>
          <a:bodyPr wrap="square">
            <a:spAutoFit/>
          </a:bodyPr>
          <a:lstStyle/>
          <a:p>
            <a:pPr>
              <a:lnSpc>
                <a:spcPts val="1200"/>
              </a:lnSpc>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Clean the target equipment or pipeline surface by removing oil, rust, dust, and any loose materials.</a:t>
            </a:r>
          </a:p>
        </p:txBody>
      </p:sp>
      <p:pic>
        <p:nvPicPr>
          <p:cNvPr id="33" name="圖片 32">
            <a:extLst>
              <a:ext uri="{FF2B5EF4-FFF2-40B4-BE49-F238E27FC236}">
                <a16:creationId xmlns:a16="http://schemas.microsoft.com/office/drawing/2014/main" id="{0FFDABCF-CADC-D062-9E84-214CB00E3A96}"/>
              </a:ext>
            </a:extLst>
          </p:cNvPr>
          <p:cNvPicPr>
            <a:picLocks noChangeAspect="1"/>
          </p:cNvPicPr>
          <p:nvPr/>
        </p:nvPicPr>
        <p:blipFill>
          <a:blip r:embed="rId4"/>
          <a:srcRect/>
          <a:stretch/>
        </p:blipFill>
        <p:spPr>
          <a:xfrm>
            <a:off x="549276" y="2542837"/>
            <a:ext cx="1261109" cy="1261109"/>
          </a:xfrm>
          <a:prstGeom prst="rect">
            <a:avLst/>
          </a:prstGeom>
        </p:spPr>
      </p:pic>
      <p:sp>
        <p:nvSpPr>
          <p:cNvPr id="34" name="文字方塊 33">
            <a:extLst>
              <a:ext uri="{FF2B5EF4-FFF2-40B4-BE49-F238E27FC236}">
                <a16:creationId xmlns:a16="http://schemas.microsoft.com/office/drawing/2014/main" id="{2DD72512-8F1D-4FC6-728C-55F654F897EB}"/>
              </a:ext>
            </a:extLst>
          </p:cNvPr>
          <p:cNvSpPr txBox="1"/>
          <p:nvPr/>
        </p:nvSpPr>
        <p:spPr>
          <a:xfrm>
            <a:off x="688091" y="2768094"/>
            <a:ext cx="983478" cy="923330"/>
          </a:xfrm>
          <a:prstGeom prst="rect">
            <a:avLst/>
          </a:prstGeom>
          <a:noFill/>
        </p:spPr>
        <p:txBody>
          <a:bodyPr wrap="square">
            <a:spAutoFit/>
          </a:bodyPr>
          <a:lstStyle/>
          <a:p>
            <a:pPr algn="ctr"/>
            <a:r>
              <a:rPr lang="en-US" altLang="zh-TW" sz="5400" b="1" dirty="0">
                <a:solidFill>
                  <a:srgbClr val="FFFFFF">
                    <a:alpha val="70000"/>
                  </a:srgbClr>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sym typeface="Wingdings" panose="05000000000000000000" pitchFamily="2" charset="2"/>
              </a:rPr>
              <a:t>03</a:t>
            </a:r>
            <a:endParaRPr lang="zh-TW" altLang="en-US" sz="5400" b="1" dirty="0">
              <a:solidFill>
                <a:srgbClr val="FFFFFF">
                  <a:alpha val="70000"/>
                </a:srgbClr>
              </a:solidFill>
              <a:effectLst>
                <a:outerShdw blurRad="38100" dist="38100" dir="2700000" algn="tl">
                  <a:srgbClr val="000000">
                    <a:alpha val="43137"/>
                  </a:srgbClr>
                </a:outerShdw>
              </a:effectLst>
              <a:latin typeface="ADLaM Display" panose="02010000000000000000" pitchFamily="2" charset="0"/>
              <a:cs typeface="ADLaM Display" panose="02010000000000000000" pitchFamily="2" charset="0"/>
            </a:endParaRPr>
          </a:p>
        </p:txBody>
      </p:sp>
      <p:pic>
        <p:nvPicPr>
          <p:cNvPr id="35" name="圖片 34">
            <a:extLst>
              <a:ext uri="{FF2B5EF4-FFF2-40B4-BE49-F238E27FC236}">
                <a16:creationId xmlns:a16="http://schemas.microsoft.com/office/drawing/2014/main" id="{FFA2B31E-2E9D-BA16-6ACC-72396C0D4C05}"/>
              </a:ext>
            </a:extLst>
          </p:cNvPr>
          <p:cNvPicPr>
            <a:picLocks noChangeAspect="1"/>
          </p:cNvPicPr>
          <p:nvPr/>
        </p:nvPicPr>
        <p:blipFill>
          <a:blip r:embed="rId5"/>
          <a:srcRect/>
          <a:stretch/>
        </p:blipFill>
        <p:spPr>
          <a:xfrm>
            <a:off x="3429001" y="2550740"/>
            <a:ext cx="1261109" cy="1261109"/>
          </a:xfrm>
          <a:prstGeom prst="rect">
            <a:avLst/>
          </a:prstGeom>
        </p:spPr>
      </p:pic>
      <p:sp>
        <p:nvSpPr>
          <p:cNvPr id="36" name="文字方塊 35">
            <a:extLst>
              <a:ext uri="{FF2B5EF4-FFF2-40B4-BE49-F238E27FC236}">
                <a16:creationId xmlns:a16="http://schemas.microsoft.com/office/drawing/2014/main" id="{883F4861-2834-C37A-9FC6-24C5276943A7}"/>
              </a:ext>
            </a:extLst>
          </p:cNvPr>
          <p:cNvSpPr txBox="1"/>
          <p:nvPr/>
        </p:nvSpPr>
        <p:spPr>
          <a:xfrm>
            <a:off x="4756405" y="2544408"/>
            <a:ext cx="1552320" cy="230832"/>
          </a:xfrm>
          <a:prstGeom prst="rect">
            <a:avLst/>
          </a:prstGeom>
          <a:noFill/>
        </p:spPr>
        <p:txBody>
          <a:bodyPr wrap="square">
            <a:spAutoFit/>
          </a:bodyPr>
          <a:lstStyle/>
          <a:p>
            <a:r>
              <a:rPr lang="en-US" altLang="zh-TW" sz="900" b="1" u="sng"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04. Curing</a:t>
            </a:r>
            <a:endParaRPr lang="zh-TW" altLang="en-US" sz="900" b="1" u="sng"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id="{F3B52E8C-603C-FC1B-9725-A8B2F589C1C6}"/>
              </a:ext>
            </a:extLst>
          </p:cNvPr>
          <p:cNvSpPr txBox="1"/>
          <p:nvPr/>
        </p:nvSpPr>
        <p:spPr>
          <a:xfrm>
            <a:off x="4756404" y="2821548"/>
            <a:ext cx="1772411" cy="1157561"/>
          </a:xfrm>
          <a:prstGeom prst="rect">
            <a:avLst/>
          </a:prstGeom>
          <a:noFill/>
        </p:spPr>
        <p:txBody>
          <a:bodyPr wrap="square">
            <a:spAutoFit/>
          </a:bodyPr>
          <a:lstStyle/>
          <a:p>
            <a:pPr>
              <a:lnSpc>
                <a:spcPts val="1200"/>
              </a:lnSpc>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Initial curing is achieved in approximately 6 hours (non-sag stage), with full curing completed within 24 hours, forming a strong and highly wear-resistant protective layer.</a:t>
            </a:r>
          </a:p>
        </p:txBody>
      </p:sp>
      <p:sp>
        <p:nvSpPr>
          <p:cNvPr id="38" name="文字方塊 37">
            <a:extLst>
              <a:ext uri="{FF2B5EF4-FFF2-40B4-BE49-F238E27FC236}">
                <a16:creationId xmlns:a16="http://schemas.microsoft.com/office/drawing/2014/main" id="{DE46221E-3E2B-A2F8-B53E-3C25E202566B}"/>
              </a:ext>
            </a:extLst>
          </p:cNvPr>
          <p:cNvSpPr txBox="1"/>
          <p:nvPr/>
        </p:nvSpPr>
        <p:spPr>
          <a:xfrm>
            <a:off x="3495296" y="2772890"/>
            <a:ext cx="1122425" cy="923330"/>
          </a:xfrm>
          <a:prstGeom prst="rect">
            <a:avLst/>
          </a:prstGeom>
          <a:noFill/>
        </p:spPr>
        <p:txBody>
          <a:bodyPr wrap="square">
            <a:spAutoFit/>
          </a:bodyPr>
          <a:lstStyle/>
          <a:p>
            <a:pPr algn="ctr"/>
            <a:r>
              <a:rPr lang="en-US" altLang="zh-TW" sz="5400" b="1" dirty="0">
                <a:solidFill>
                  <a:srgbClr val="FFFFFF">
                    <a:alpha val="70000"/>
                  </a:srgbClr>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sym typeface="Wingdings" panose="05000000000000000000" pitchFamily="2" charset="2"/>
              </a:rPr>
              <a:t>04</a:t>
            </a:r>
            <a:endParaRPr lang="zh-TW" altLang="en-US" sz="5400" b="1" dirty="0">
              <a:solidFill>
                <a:srgbClr val="FFFFFF">
                  <a:alpha val="70000"/>
                </a:srgbClr>
              </a:solidFill>
              <a:effectLst>
                <a:outerShdw blurRad="38100" dist="38100" dir="2700000" algn="tl">
                  <a:srgbClr val="000000">
                    <a:alpha val="43137"/>
                  </a:srgbClr>
                </a:outerShdw>
              </a:effectLst>
              <a:latin typeface="ADLaM Display" panose="02010000000000000000" pitchFamily="2" charset="0"/>
              <a:cs typeface="ADLaM Display" panose="02010000000000000000" pitchFamily="2" charset="0"/>
            </a:endParaRPr>
          </a:p>
        </p:txBody>
      </p:sp>
      <p:sp>
        <p:nvSpPr>
          <p:cNvPr id="39" name="文字方塊 38">
            <a:extLst>
              <a:ext uri="{FF2B5EF4-FFF2-40B4-BE49-F238E27FC236}">
                <a16:creationId xmlns:a16="http://schemas.microsoft.com/office/drawing/2014/main" id="{C2C2E923-0DC4-2AE3-0AB3-41297524A16E}"/>
              </a:ext>
            </a:extLst>
          </p:cNvPr>
          <p:cNvSpPr txBox="1"/>
          <p:nvPr/>
        </p:nvSpPr>
        <p:spPr>
          <a:xfrm>
            <a:off x="1876681" y="2543695"/>
            <a:ext cx="1552320" cy="230832"/>
          </a:xfrm>
          <a:prstGeom prst="rect">
            <a:avLst/>
          </a:prstGeom>
          <a:noFill/>
        </p:spPr>
        <p:txBody>
          <a:bodyPr wrap="square">
            <a:spAutoFit/>
          </a:bodyPr>
          <a:lstStyle/>
          <a:p>
            <a:r>
              <a:rPr lang="en-US" altLang="zh-TW" sz="900" b="1" u="sng"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03. Coating Application</a:t>
            </a:r>
            <a:endParaRPr lang="zh-TW" altLang="en-US" sz="900" b="1" u="sng"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40" name="文字方塊 39">
            <a:extLst>
              <a:ext uri="{FF2B5EF4-FFF2-40B4-BE49-F238E27FC236}">
                <a16:creationId xmlns:a16="http://schemas.microsoft.com/office/drawing/2014/main" id="{6063DA29-CE4F-CFFB-5E2C-925CF2BEDFF5}"/>
              </a:ext>
            </a:extLst>
          </p:cNvPr>
          <p:cNvSpPr txBox="1"/>
          <p:nvPr/>
        </p:nvSpPr>
        <p:spPr>
          <a:xfrm>
            <a:off x="1876680" y="2797572"/>
            <a:ext cx="1618615" cy="1157561"/>
          </a:xfrm>
          <a:prstGeom prst="rect">
            <a:avLst/>
          </a:prstGeom>
          <a:noFill/>
        </p:spPr>
        <p:txBody>
          <a:bodyPr wrap="square">
            <a:spAutoFit/>
          </a:bodyPr>
          <a:lstStyle/>
          <a:p>
            <a:pPr>
              <a:lnSpc>
                <a:spcPts val="1200"/>
              </a:lnSpc>
            </a:pPr>
            <a:r>
              <a:rPr lang="en-US" altLang="zh-TW" sz="9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Apply the mixed compound evenly onto the prepared surface, pressing firmly to eliminate air pockets and ensure maximum protective effectiveness.</a:t>
            </a:r>
            <a:endParaRPr lang="zh-TW" altLang="en-US" sz="9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69" name="文字方塊 68">
            <a:extLst>
              <a:ext uri="{FF2B5EF4-FFF2-40B4-BE49-F238E27FC236}">
                <a16:creationId xmlns:a16="http://schemas.microsoft.com/office/drawing/2014/main" id="{691C6D54-B848-C5BE-9951-2FBF525F4287}"/>
              </a:ext>
            </a:extLst>
          </p:cNvPr>
          <p:cNvSpPr txBox="1"/>
          <p:nvPr/>
        </p:nvSpPr>
        <p:spPr>
          <a:xfrm>
            <a:off x="549274" y="5964006"/>
            <a:ext cx="5759450"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【Field Applications】</a:t>
            </a:r>
            <a:endParaRPr lang="zh-TW" altLang="en-US" sz="1400" b="1" dirty="0">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2DA47608-6218-65FB-315A-3E77FA817C5D}"/>
              </a:ext>
            </a:extLst>
          </p:cNvPr>
          <p:cNvSpPr/>
          <p:nvPr/>
        </p:nvSpPr>
        <p:spPr>
          <a:xfrm>
            <a:off x="549274" y="6357963"/>
            <a:ext cx="2772000" cy="27901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6" name="矩形 85">
            <a:extLst>
              <a:ext uri="{FF2B5EF4-FFF2-40B4-BE49-F238E27FC236}">
                <a16:creationId xmlns:a16="http://schemas.microsoft.com/office/drawing/2014/main" id="{14DFA0CB-230D-155C-86DD-754B47707F07}"/>
              </a:ext>
            </a:extLst>
          </p:cNvPr>
          <p:cNvSpPr/>
          <p:nvPr/>
        </p:nvSpPr>
        <p:spPr>
          <a:xfrm>
            <a:off x="3536724" y="6357962"/>
            <a:ext cx="2772000" cy="27901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8" name="文字方塊 87">
            <a:extLst>
              <a:ext uri="{FF2B5EF4-FFF2-40B4-BE49-F238E27FC236}">
                <a16:creationId xmlns:a16="http://schemas.microsoft.com/office/drawing/2014/main" id="{E1F770F7-8374-A5FF-1914-A8088269BCF6}"/>
              </a:ext>
            </a:extLst>
          </p:cNvPr>
          <p:cNvSpPr txBox="1"/>
          <p:nvPr/>
        </p:nvSpPr>
        <p:spPr>
          <a:xfrm>
            <a:off x="876516" y="6534111"/>
            <a:ext cx="2444621" cy="253916"/>
          </a:xfrm>
          <a:prstGeom prst="rect">
            <a:avLst/>
          </a:prstGeom>
          <a:noFill/>
        </p:spPr>
        <p:txBody>
          <a:bodyPr wrap="square">
            <a:spAutoFit/>
          </a:bodyPr>
          <a:lstStyle/>
          <a:p>
            <a:r>
              <a:rPr lang="en-US" altLang="zh-TW" sz="1050" b="1" dirty="0">
                <a:latin typeface="微軟正黑體" panose="020B0604030504040204" pitchFamily="34" charset="-120"/>
                <a:ea typeface="微軟正黑體" panose="020B0604030504040204" pitchFamily="34" charset="-120"/>
              </a:rPr>
              <a:t>Slag Vertical Chute at a Steel Plant</a:t>
            </a:r>
          </a:p>
        </p:txBody>
      </p:sp>
      <p:sp>
        <p:nvSpPr>
          <p:cNvPr id="90" name="文字方塊 89">
            <a:extLst>
              <a:ext uri="{FF2B5EF4-FFF2-40B4-BE49-F238E27FC236}">
                <a16:creationId xmlns:a16="http://schemas.microsoft.com/office/drawing/2014/main" id="{59FC0D5A-2E5B-3933-62D7-EDF292365DDD}"/>
              </a:ext>
            </a:extLst>
          </p:cNvPr>
          <p:cNvSpPr txBox="1"/>
          <p:nvPr/>
        </p:nvSpPr>
        <p:spPr>
          <a:xfrm>
            <a:off x="3887803" y="6444065"/>
            <a:ext cx="2420921" cy="415498"/>
          </a:xfrm>
          <a:prstGeom prst="rect">
            <a:avLst/>
          </a:prstGeom>
          <a:noFill/>
        </p:spPr>
        <p:txBody>
          <a:bodyPr wrap="square">
            <a:spAutoFit/>
          </a:bodyPr>
          <a:lstStyle/>
          <a:p>
            <a:r>
              <a:rPr lang="en-US" altLang="zh-TW" sz="1050" b="1" dirty="0">
                <a:latin typeface="微軟正黑體" panose="020B0604030504040204" pitchFamily="34" charset="-120"/>
                <a:ea typeface="微軟正黑體" panose="020B0604030504040204" pitchFamily="34" charset="-120"/>
              </a:rPr>
              <a:t>Vertical Sinter Ore Pipeline at a Domestic Steel Plant</a:t>
            </a:r>
          </a:p>
        </p:txBody>
      </p:sp>
      <p:pic>
        <p:nvPicPr>
          <p:cNvPr id="8" name="圖形 7" descr="笑臉 (實心填滿) 以實心填滿">
            <a:extLst>
              <a:ext uri="{FF2B5EF4-FFF2-40B4-BE49-F238E27FC236}">
                <a16:creationId xmlns:a16="http://schemas.microsoft.com/office/drawing/2014/main" id="{EE573F9C-5CBA-4AD0-1667-0E5807011F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792" y="6544223"/>
            <a:ext cx="216000" cy="216000"/>
          </a:xfrm>
          <a:prstGeom prst="rect">
            <a:avLst/>
          </a:prstGeom>
        </p:spPr>
      </p:pic>
      <p:pic>
        <p:nvPicPr>
          <p:cNvPr id="9" name="圖形 8" descr="笑臉 (實心填滿) 以實心填滿">
            <a:extLst>
              <a:ext uri="{FF2B5EF4-FFF2-40B4-BE49-F238E27FC236}">
                <a16:creationId xmlns:a16="http://schemas.microsoft.com/office/drawing/2014/main" id="{76EFF0A3-F494-EA28-08D0-C7642C56AC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5760" y="6573678"/>
            <a:ext cx="216000" cy="216000"/>
          </a:xfrm>
          <a:prstGeom prst="rect">
            <a:avLst/>
          </a:prstGeom>
        </p:spPr>
      </p:pic>
      <p:pic>
        <p:nvPicPr>
          <p:cNvPr id="18" name="圖片 17" descr="一張含有 服裝, 文字, 建築, 人員 的圖片&#10;&#10;AI 產生的內容可能不正確。">
            <a:extLst>
              <a:ext uri="{FF2B5EF4-FFF2-40B4-BE49-F238E27FC236}">
                <a16:creationId xmlns:a16="http://schemas.microsoft.com/office/drawing/2014/main" id="{88D730D7-A37F-4BE6-0E27-BEBD585EB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141" y="6870276"/>
            <a:ext cx="2224955" cy="2199569"/>
          </a:xfrm>
          <a:prstGeom prst="rect">
            <a:avLst/>
          </a:prstGeom>
        </p:spPr>
      </p:pic>
      <p:pic>
        <p:nvPicPr>
          <p:cNvPr id="20" name="圖片 19" descr="一張含有 文字, 螢幕擷取畫面, 簽名、標誌, 冬季 的圖片&#10;&#10;AI 產生的內容可能不正確。">
            <a:extLst>
              <a:ext uri="{FF2B5EF4-FFF2-40B4-BE49-F238E27FC236}">
                <a16:creationId xmlns:a16="http://schemas.microsoft.com/office/drawing/2014/main" id="{0C9FDD77-28F9-B460-F120-942EE59C34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3905" y="6869123"/>
            <a:ext cx="2224954" cy="2199569"/>
          </a:xfrm>
          <a:prstGeom prst="rect">
            <a:avLst/>
          </a:prstGeom>
        </p:spPr>
      </p:pic>
    </p:spTree>
    <p:extLst>
      <p:ext uri="{BB962C8B-B14F-4D97-AF65-F5344CB8AC3E}">
        <p14:creationId xmlns:p14="http://schemas.microsoft.com/office/powerpoint/2010/main" val="1963351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88C44-ABAF-8029-FBBD-5B2190480833}"/>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0D6621FD-C84D-67B8-3F35-4E73B12194C1}"/>
              </a:ext>
            </a:extLst>
          </p:cNvPr>
          <p:cNvSpPr/>
          <p:nvPr/>
        </p:nvSpPr>
        <p:spPr>
          <a:xfrm>
            <a:off x="0" y="6342742"/>
            <a:ext cx="6858000" cy="3558397"/>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95534D44-4020-E5DF-F6D3-317E0D296DB1}"/>
              </a:ext>
            </a:extLst>
          </p:cNvPr>
          <p:cNvSpPr txBox="1"/>
          <p:nvPr/>
        </p:nvSpPr>
        <p:spPr>
          <a:xfrm>
            <a:off x="688848" y="6555306"/>
            <a:ext cx="2897641" cy="261610"/>
          </a:xfrm>
          <a:prstGeom prst="rect">
            <a:avLst/>
          </a:prstGeom>
          <a:noFill/>
        </p:spPr>
        <p:txBody>
          <a:bodyPr wrap="square">
            <a:spAutoFit/>
          </a:bodyPr>
          <a:lstStyle/>
          <a:p>
            <a:r>
              <a:rPr lang="en-US" altLang="zh-TW" sz="1100" b="1" spc="18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rPr>
              <a:t>Headquarters</a:t>
            </a:r>
            <a:endParaRPr lang="zh-TW" altLang="en-US" sz="1100" b="1" cap="none" spc="18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endParaRPr>
          </a:p>
        </p:txBody>
      </p:sp>
      <p:sp>
        <p:nvSpPr>
          <p:cNvPr id="8" name="文字方塊 7">
            <a:extLst>
              <a:ext uri="{FF2B5EF4-FFF2-40B4-BE49-F238E27FC236}">
                <a16:creationId xmlns:a16="http://schemas.microsoft.com/office/drawing/2014/main" id="{9E7DD9E5-DC1A-45D6-62C8-B18191ED1E8A}"/>
              </a:ext>
            </a:extLst>
          </p:cNvPr>
          <p:cNvSpPr txBox="1"/>
          <p:nvPr/>
        </p:nvSpPr>
        <p:spPr>
          <a:xfrm>
            <a:off x="688848" y="6857473"/>
            <a:ext cx="5504688" cy="686022"/>
          </a:xfrm>
          <a:prstGeom prst="rect">
            <a:avLst/>
          </a:prstGeom>
          <a:noFill/>
        </p:spPr>
        <p:txBody>
          <a:bodyPr wrap="square">
            <a:spAutoFit/>
          </a:bodyPr>
          <a:lstStyle/>
          <a:p>
            <a:pPr marR="0" lvl="0" indent="0">
              <a:lnSpc>
                <a:spcPts val="1600"/>
              </a:lnSpc>
              <a:spcBef>
                <a:spcPts val="0"/>
              </a:spcBef>
              <a:spcAft>
                <a:spcPts val="0"/>
              </a:spcAft>
              <a:buNone/>
            </a:pPr>
            <a:r>
              <a:rPr lang="en-US" altLang="zh-TW" sz="100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Rm. 1, 3 F., No. 306, Sec. 1, Wenxin Rd., </a:t>
            </a:r>
            <a:r>
              <a:rPr lang="en-US" altLang="zh-TW" sz="1000" dirty="0" err="1">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Nantun</a:t>
            </a:r>
            <a:r>
              <a:rPr lang="en-US" altLang="zh-TW" sz="100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 Dist., Taichung City 408368, Taiwan(R.O.C.)</a:t>
            </a:r>
          </a:p>
          <a:p>
            <a:pPr>
              <a:lnSpc>
                <a:spcPts val="1600"/>
              </a:lnSpc>
              <a:buClr>
                <a:srgbClr val="000000"/>
              </a:buClr>
            </a:pPr>
            <a:r>
              <a:rPr lang="en-US"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TEL: </a:t>
            </a:r>
            <a:r>
              <a:rPr lang="zh-TW"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rPr>
              <a:t>+</a:t>
            </a:r>
            <a:r>
              <a:rPr lang="en-US"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rPr>
              <a:t>886 4 2698 0329</a:t>
            </a:r>
          </a:p>
          <a:p>
            <a:pPr>
              <a:lnSpc>
                <a:spcPts val="1600"/>
              </a:lnSpc>
              <a:buClr>
                <a:srgbClr val="000000"/>
              </a:buClr>
            </a:pPr>
            <a:r>
              <a:rPr lang="en-US"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FAX: </a:t>
            </a:r>
            <a:r>
              <a:rPr lang="zh-TW"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rPr>
              <a:t>+</a:t>
            </a:r>
            <a:r>
              <a:rPr lang="en-US"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rPr>
              <a:t>886 4 2698 0330</a:t>
            </a:r>
            <a:r>
              <a:rPr lang="en-US"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 </a:t>
            </a:r>
          </a:p>
        </p:txBody>
      </p:sp>
      <p:sp>
        <p:nvSpPr>
          <p:cNvPr id="16" name="文字方塊 15">
            <a:extLst>
              <a:ext uri="{FF2B5EF4-FFF2-40B4-BE49-F238E27FC236}">
                <a16:creationId xmlns:a16="http://schemas.microsoft.com/office/drawing/2014/main" id="{183C64CE-45DD-989F-42CA-D276810723D0}"/>
              </a:ext>
            </a:extLst>
          </p:cNvPr>
          <p:cNvSpPr txBox="1"/>
          <p:nvPr/>
        </p:nvSpPr>
        <p:spPr>
          <a:xfrm>
            <a:off x="688848" y="8375816"/>
            <a:ext cx="5315077" cy="491930"/>
          </a:xfrm>
          <a:prstGeom prst="rect">
            <a:avLst/>
          </a:prstGeom>
          <a:noFill/>
        </p:spPr>
        <p:txBody>
          <a:bodyPr wrap="square">
            <a:spAutoFit/>
          </a:bodyPr>
          <a:lstStyle/>
          <a:p>
            <a:pPr>
              <a:lnSpc>
                <a:spcPts val="1600"/>
              </a:lnSpc>
            </a:pPr>
            <a:r>
              <a:rPr lang="en-US"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https://www.thermolysis-asia.com</a:t>
            </a:r>
          </a:p>
          <a:p>
            <a:pPr>
              <a:lnSpc>
                <a:spcPts val="1600"/>
              </a:lnSpc>
            </a:pPr>
            <a:r>
              <a:rPr lang="en-US" altLang="zh-TW" sz="1000" spc="11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info@thermolysis-asia.com</a:t>
            </a:r>
          </a:p>
        </p:txBody>
      </p:sp>
      <p:sp>
        <p:nvSpPr>
          <p:cNvPr id="22" name="文字方塊 21">
            <a:extLst>
              <a:ext uri="{FF2B5EF4-FFF2-40B4-BE49-F238E27FC236}">
                <a16:creationId xmlns:a16="http://schemas.microsoft.com/office/drawing/2014/main" id="{3AA6BA25-AAE6-E72A-927D-7E865EB9A778}"/>
              </a:ext>
            </a:extLst>
          </p:cNvPr>
          <p:cNvSpPr txBox="1"/>
          <p:nvPr/>
        </p:nvSpPr>
        <p:spPr>
          <a:xfrm>
            <a:off x="731521" y="7667191"/>
            <a:ext cx="5577204" cy="261610"/>
          </a:xfrm>
          <a:prstGeom prst="rect">
            <a:avLst/>
          </a:prstGeom>
          <a:noFill/>
        </p:spPr>
        <p:txBody>
          <a:bodyPr wrap="square">
            <a:spAutoFit/>
          </a:bodyPr>
          <a:lstStyle/>
          <a:p>
            <a:r>
              <a:rPr lang="en-US" altLang="zh-TW" sz="1100" b="1" spc="18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rPr>
              <a:t>Factory</a:t>
            </a:r>
            <a:endParaRPr lang="zh-TW" altLang="en-US" sz="1100" b="1" spc="18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endParaRPr>
          </a:p>
        </p:txBody>
      </p:sp>
      <p:sp>
        <p:nvSpPr>
          <p:cNvPr id="23" name="文字方塊 22">
            <a:extLst>
              <a:ext uri="{FF2B5EF4-FFF2-40B4-BE49-F238E27FC236}">
                <a16:creationId xmlns:a16="http://schemas.microsoft.com/office/drawing/2014/main" id="{FD7E9DC5-592A-66DF-B205-12DA6BC1F095}"/>
              </a:ext>
            </a:extLst>
          </p:cNvPr>
          <p:cNvSpPr txBox="1"/>
          <p:nvPr/>
        </p:nvSpPr>
        <p:spPr>
          <a:xfrm>
            <a:off x="731520" y="7928801"/>
            <a:ext cx="5269991" cy="275653"/>
          </a:xfrm>
          <a:prstGeom prst="rect">
            <a:avLst/>
          </a:prstGeom>
          <a:noFill/>
        </p:spPr>
        <p:txBody>
          <a:bodyPr wrap="square">
            <a:spAutoFit/>
          </a:bodyPr>
          <a:lstStyle/>
          <a:p>
            <a:pPr>
              <a:lnSpc>
                <a:spcPts val="1600"/>
              </a:lnSpc>
            </a:pPr>
            <a:r>
              <a:rPr lang="en-US" altLang="zh-TW" sz="100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No. 3, </a:t>
            </a:r>
            <a:r>
              <a:rPr lang="en-US" altLang="zh-TW" sz="1000" dirty="0" err="1">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Yonggong</a:t>
            </a:r>
            <a:r>
              <a:rPr lang="en-US" altLang="zh-TW" sz="100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 9th Rd., </a:t>
            </a:r>
            <a:r>
              <a:rPr lang="en-US" altLang="zh-TW" sz="1000" dirty="0" err="1">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Yong'an</a:t>
            </a:r>
            <a:r>
              <a:rPr lang="en-US" altLang="zh-TW" sz="1000" dirty="0">
                <a:ln w="0"/>
                <a:solidFill>
                  <a:schemeClr val="bg1"/>
                </a:solidFill>
                <a:latin typeface="微軟正黑體" panose="020B0604030504040204" pitchFamily="34" charset="-120"/>
                <a:ea typeface="微軟正黑體" panose="020B0604030504040204" pitchFamily="34" charset="-120"/>
                <a:cs typeface="Roboto" panose="02000000000000000000" pitchFamily="2" charset="0"/>
                <a:sym typeface="Assistant"/>
              </a:rPr>
              <a:t> Dist., Kaohsiung City 828106, Taiwan(R.O.C.)</a:t>
            </a:r>
          </a:p>
        </p:txBody>
      </p:sp>
      <p:pic>
        <p:nvPicPr>
          <p:cNvPr id="25" name="圖片 24" descr="一張含有 樣式, 正方形, 像素, 填字遊戲 的圖片&#10;&#10;AI 產生的內容可能不正確。">
            <a:extLst>
              <a:ext uri="{FF2B5EF4-FFF2-40B4-BE49-F238E27FC236}">
                <a16:creationId xmlns:a16="http://schemas.microsoft.com/office/drawing/2014/main" id="{B70ABE69-8C12-53B5-47FE-E9D4298DAA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6254" y="9024264"/>
            <a:ext cx="585492" cy="585492"/>
          </a:xfrm>
          <a:prstGeom prst="rect">
            <a:avLst/>
          </a:prstGeom>
        </p:spPr>
      </p:pic>
      <p:pic>
        <p:nvPicPr>
          <p:cNvPr id="28" name="圖片 27" descr="一張含有 文字, 字型, 螢幕擷取畫面, 圖形 的圖片&#10;&#10;自動產生的描述">
            <a:extLst>
              <a:ext uri="{FF2B5EF4-FFF2-40B4-BE49-F238E27FC236}">
                <a16:creationId xmlns:a16="http://schemas.microsoft.com/office/drawing/2014/main" id="{06FCDA17-001C-DFEB-53F7-80951C2500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0835" y="2978453"/>
            <a:ext cx="2456329" cy="584805"/>
          </a:xfrm>
          <a:prstGeom prst="rect">
            <a:avLst/>
          </a:prstGeom>
        </p:spPr>
      </p:pic>
      <p:pic>
        <p:nvPicPr>
          <p:cNvPr id="2" name="圖片 1">
            <a:extLst>
              <a:ext uri="{FF2B5EF4-FFF2-40B4-BE49-F238E27FC236}">
                <a16:creationId xmlns:a16="http://schemas.microsoft.com/office/drawing/2014/main" id="{DF4F7A83-6CBA-6EA5-32B0-40540CC362C3}"/>
              </a:ext>
            </a:extLst>
          </p:cNvPr>
          <p:cNvPicPr>
            <a:picLocks noChangeAspect="1"/>
          </p:cNvPicPr>
          <p:nvPr/>
        </p:nvPicPr>
        <p:blipFill>
          <a:blip r:embed="rId4"/>
          <a:stretch>
            <a:fillRect/>
          </a:stretch>
        </p:blipFill>
        <p:spPr>
          <a:xfrm>
            <a:off x="1962785" y="4529291"/>
            <a:ext cx="2932430" cy="847417"/>
          </a:xfrm>
          <a:prstGeom prst="rect">
            <a:avLst/>
          </a:prstGeom>
        </p:spPr>
      </p:pic>
    </p:spTree>
    <p:extLst>
      <p:ext uri="{BB962C8B-B14F-4D97-AF65-F5344CB8AC3E}">
        <p14:creationId xmlns:p14="http://schemas.microsoft.com/office/powerpoint/2010/main" val="3292012418"/>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佈景主題">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24083</TotalTime>
  <Words>774</Words>
  <Application>Microsoft Office PowerPoint</Application>
  <PresentationFormat>A4 紙張 (210x297 公釐)</PresentationFormat>
  <Paragraphs>77</Paragraphs>
  <Slides>4</Slides>
  <Notes>2</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vt:i4>
      </vt:variant>
    </vt:vector>
  </HeadingPairs>
  <TitlesOfParts>
    <vt:vector size="12" baseType="lpstr">
      <vt:lpstr>微軟正黑體</vt:lpstr>
      <vt:lpstr>ADLaM Display</vt:lpstr>
      <vt:lpstr>Aptos</vt:lpstr>
      <vt:lpstr>Aptos Display</vt:lpstr>
      <vt:lpstr>Arial</vt:lpstr>
      <vt:lpstr>Roboto</vt:lpstr>
      <vt:lpstr>Wingdings</vt:lpstr>
      <vt:lpstr>Office 佈景主題</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江心怡</dc:creator>
  <cp:lastModifiedBy>江心怡</cp:lastModifiedBy>
  <cp:revision>107</cp:revision>
  <dcterms:created xsi:type="dcterms:W3CDTF">2024-12-05T07:36:20Z</dcterms:created>
  <dcterms:modified xsi:type="dcterms:W3CDTF">2025-11-28T05:11:00Z</dcterms:modified>
</cp:coreProperties>
</file>